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57" r:id="rId2"/>
    <p:sldId id="264" r:id="rId3"/>
    <p:sldId id="369" r:id="rId4"/>
    <p:sldId id="307" r:id="rId5"/>
    <p:sldId id="401" r:id="rId6"/>
    <p:sldId id="359" r:id="rId7"/>
    <p:sldId id="402" r:id="rId8"/>
    <p:sldId id="356" r:id="rId9"/>
    <p:sldId id="269" r:id="rId10"/>
    <p:sldId id="344" r:id="rId11"/>
    <p:sldId id="361" r:id="rId12"/>
    <p:sldId id="363" r:id="rId13"/>
    <p:sldId id="362" r:id="rId14"/>
    <p:sldId id="345" r:id="rId15"/>
    <p:sldId id="351" r:id="rId16"/>
    <p:sldId id="352" r:id="rId17"/>
    <p:sldId id="360" r:id="rId18"/>
    <p:sldId id="353" r:id="rId19"/>
    <p:sldId id="354" r:id="rId20"/>
    <p:sldId id="355" r:id="rId21"/>
    <p:sldId id="346" r:id="rId22"/>
    <p:sldId id="347" r:id="rId23"/>
    <p:sldId id="314" r:id="rId24"/>
    <p:sldId id="370" r:id="rId25"/>
    <p:sldId id="371" r:id="rId26"/>
    <p:sldId id="372" r:id="rId27"/>
    <p:sldId id="373" r:id="rId28"/>
    <p:sldId id="309" r:id="rId29"/>
    <p:sldId id="386" r:id="rId30"/>
    <p:sldId id="384" r:id="rId31"/>
    <p:sldId id="385" r:id="rId32"/>
    <p:sldId id="511" r:id="rId33"/>
    <p:sldId id="378" r:id="rId34"/>
    <p:sldId id="380" r:id="rId35"/>
    <p:sldId id="512" r:id="rId36"/>
    <p:sldId id="381" r:id="rId37"/>
    <p:sldId id="376" r:id="rId38"/>
    <p:sldId id="513" r:id="rId39"/>
    <p:sldId id="327" r:id="rId40"/>
    <p:sldId id="382" r:id="rId41"/>
    <p:sldId id="383" r:id="rId42"/>
    <p:sldId id="328" r:id="rId43"/>
    <p:sldId id="387" r:id="rId44"/>
    <p:sldId id="388" r:id="rId45"/>
    <p:sldId id="391" r:id="rId46"/>
    <p:sldId id="390" r:id="rId47"/>
    <p:sldId id="392" r:id="rId48"/>
    <p:sldId id="514" r:id="rId49"/>
    <p:sldId id="288" r:id="rId50"/>
    <p:sldId id="393" r:id="rId51"/>
    <p:sldId id="394" r:id="rId52"/>
    <p:sldId id="395" r:id="rId53"/>
    <p:sldId id="396" r:id="rId54"/>
    <p:sldId id="397" r:id="rId55"/>
    <p:sldId id="398" r:id="rId56"/>
    <p:sldId id="280" r:id="rId57"/>
    <p:sldId id="399" r:id="rId58"/>
    <p:sldId id="400" r:id="rId59"/>
    <p:sldId id="403" r:id="rId60"/>
    <p:sldId id="407" r:id="rId61"/>
    <p:sldId id="406" r:id="rId62"/>
    <p:sldId id="404" r:id="rId63"/>
    <p:sldId id="410" r:id="rId64"/>
    <p:sldId id="409" r:id="rId65"/>
    <p:sldId id="408" r:id="rId66"/>
    <p:sldId id="414" r:id="rId67"/>
    <p:sldId id="412" r:id="rId68"/>
    <p:sldId id="413" r:id="rId69"/>
    <p:sldId id="405" r:id="rId70"/>
    <p:sldId id="422" r:id="rId71"/>
    <p:sldId id="424" r:id="rId72"/>
    <p:sldId id="425" r:id="rId73"/>
    <p:sldId id="426" r:id="rId74"/>
    <p:sldId id="299" r:id="rId75"/>
    <p:sldId id="428" r:id="rId76"/>
    <p:sldId id="429" r:id="rId77"/>
    <p:sldId id="431" r:id="rId78"/>
    <p:sldId id="430" r:id="rId79"/>
    <p:sldId id="284" r:id="rId80"/>
    <p:sldId id="432" r:id="rId81"/>
    <p:sldId id="433" r:id="rId82"/>
    <p:sldId id="434" r:id="rId83"/>
    <p:sldId id="283" r:id="rId84"/>
    <p:sldId id="435" r:id="rId85"/>
    <p:sldId id="438" r:id="rId86"/>
    <p:sldId id="437" r:id="rId87"/>
    <p:sldId id="436" r:id="rId88"/>
    <p:sldId id="439" r:id="rId89"/>
    <p:sldId id="286" r:id="rId90"/>
    <p:sldId id="440" r:id="rId91"/>
    <p:sldId id="441" r:id="rId92"/>
    <p:sldId id="443" r:id="rId93"/>
    <p:sldId id="442" r:id="rId94"/>
    <p:sldId id="285" r:id="rId95"/>
    <p:sldId id="444" r:id="rId96"/>
    <p:sldId id="445" r:id="rId97"/>
    <p:sldId id="446" r:id="rId98"/>
    <p:sldId id="282" r:id="rId99"/>
    <p:sldId id="451" r:id="rId100"/>
    <p:sldId id="450" r:id="rId101"/>
    <p:sldId id="449" r:id="rId102"/>
    <p:sldId id="448" r:id="rId103"/>
    <p:sldId id="292" r:id="rId104"/>
    <p:sldId id="457" r:id="rId105"/>
    <p:sldId id="456" r:id="rId106"/>
    <p:sldId id="459" r:id="rId107"/>
    <p:sldId id="460" r:id="rId108"/>
    <p:sldId id="461" r:id="rId109"/>
    <p:sldId id="499" r:id="rId110"/>
    <p:sldId id="462" r:id="rId111"/>
    <p:sldId id="500" r:id="rId112"/>
    <p:sldId id="516" r:id="rId113"/>
    <p:sldId id="477" r:id="rId114"/>
    <p:sldId id="478" r:id="rId115"/>
    <p:sldId id="479" r:id="rId116"/>
    <p:sldId id="470" r:id="rId117"/>
    <p:sldId id="469" r:id="rId118"/>
    <p:sldId id="485" r:id="rId119"/>
    <p:sldId id="301" r:id="rId120"/>
    <p:sldId id="484" r:id="rId121"/>
    <p:sldId id="486" r:id="rId122"/>
    <p:sldId id="515" r:id="rId123"/>
    <p:sldId id="483" r:id="rId124"/>
    <p:sldId id="488" r:id="rId125"/>
    <p:sldId id="489" r:id="rId126"/>
    <p:sldId id="490" r:id="rId127"/>
    <p:sldId id="487" r:id="rId128"/>
    <p:sldId id="491" r:id="rId129"/>
    <p:sldId id="492" r:id="rId130"/>
    <p:sldId id="481" r:id="rId131"/>
    <p:sldId id="493" r:id="rId132"/>
    <p:sldId id="494" r:id="rId133"/>
    <p:sldId id="495" r:id="rId134"/>
    <p:sldId id="482" r:id="rId135"/>
    <p:sldId id="496" r:id="rId136"/>
    <p:sldId id="480" r:id="rId137"/>
    <p:sldId id="498" r:id="rId138"/>
    <p:sldId id="497" r:id="rId139"/>
    <p:sldId id="509" r:id="rId140"/>
    <p:sldId id="517" r:id="rId141"/>
    <p:sldId id="519" r:id="rId142"/>
    <p:sldId id="518" r:id="rId143"/>
    <p:sldId id="522" r:id="rId144"/>
    <p:sldId id="521" r:id="rId145"/>
    <p:sldId id="523" r:id="rId146"/>
    <p:sldId id="524" r:id="rId147"/>
    <p:sldId id="476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D719E60-4BFD-4FF0-AFD5-CD1D1E032F9B}">
          <p14:sldIdLst>
            <p14:sldId id="257"/>
          </p14:sldIdLst>
        </p14:section>
        <p14:section name="Overview" id="{B0C8C7FF-5B3D-40AA-8DD8-A3561B407B54}">
          <p14:sldIdLst>
            <p14:sldId id="264"/>
            <p14:sldId id="369"/>
          </p14:sldIdLst>
        </p14:section>
        <p14:section name="Application" id="{5F67F266-7264-43C7-97E3-004980EBB74E}">
          <p14:sldIdLst>
            <p14:sldId id="307"/>
            <p14:sldId id="401"/>
            <p14:sldId id="359"/>
            <p14:sldId id="402"/>
            <p14:sldId id="356"/>
            <p14:sldId id="269"/>
            <p14:sldId id="344"/>
            <p14:sldId id="361"/>
            <p14:sldId id="363"/>
            <p14:sldId id="362"/>
          </p14:sldIdLst>
        </p14:section>
        <p14:section name="Characteristics" id="{D458CD75-9598-47CA-9E10-51D03ED09C23}">
          <p14:sldIdLst>
            <p14:sldId id="345"/>
            <p14:sldId id="351"/>
            <p14:sldId id="352"/>
            <p14:sldId id="360"/>
            <p14:sldId id="353"/>
            <p14:sldId id="354"/>
            <p14:sldId id="355"/>
            <p14:sldId id="346"/>
            <p14:sldId id="347"/>
          </p14:sldIdLst>
        </p14:section>
        <p14:section name="Data Adaption" id="{5A329476-5995-4171-8886-5807BD5C4484}">
          <p14:sldIdLst>
            <p14:sldId id="314"/>
            <p14:sldId id="370"/>
            <p14:sldId id="371"/>
            <p14:sldId id="372"/>
            <p14:sldId id="373"/>
          </p14:sldIdLst>
        </p14:section>
        <p14:section name="Gaussian Processes" id="{9D834181-0D26-4C89-B636-A3800A174A31}">
          <p14:sldIdLst>
            <p14:sldId id="309"/>
            <p14:sldId id="386"/>
            <p14:sldId id="384"/>
            <p14:sldId id="385"/>
            <p14:sldId id="511"/>
            <p14:sldId id="378"/>
            <p14:sldId id="380"/>
            <p14:sldId id="512"/>
            <p14:sldId id="381"/>
            <p14:sldId id="376"/>
            <p14:sldId id="513"/>
            <p14:sldId id="327"/>
            <p14:sldId id="382"/>
            <p14:sldId id="383"/>
            <p14:sldId id="328"/>
            <p14:sldId id="387"/>
            <p14:sldId id="388"/>
            <p14:sldId id="391"/>
            <p14:sldId id="390"/>
            <p14:sldId id="392"/>
            <p14:sldId id="514"/>
          </p14:sldIdLst>
        </p14:section>
        <p14:section name="Software Development" id="{7C5F7641-16C5-4955-99A4-76C9F7A063C1}">
          <p14:sldIdLst>
            <p14:sldId id="288"/>
            <p14:sldId id="393"/>
            <p14:sldId id="394"/>
            <p14:sldId id="395"/>
            <p14:sldId id="396"/>
            <p14:sldId id="397"/>
            <p14:sldId id="398"/>
            <p14:sldId id="280"/>
            <p14:sldId id="399"/>
            <p14:sldId id="400"/>
          </p14:sldIdLst>
        </p14:section>
        <p14:section name="Simulation - Sensor Array" id="{1112B71C-12AD-4EB9-97CA-1F6688DF5DC2}">
          <p14:sldIdLst>
            <p14:sldId id="403"/>
            <p14:sldId id="407"/>
            <p14:sldId id="406"/>
            <p14:sldId id="404"/>
            <p14:sldId id="410"/>
            <p14:sldId id="409"/>
            <p14:sldId id="408"/>
            <p14:sldId id="414"/>
            <p14:sldId id="412"/>
            <p14:sldId id="413"/>
            <p14:sldId id="405"/>
            <p14:sldId id="422"/>
            <p14:sldId id="424"/>
            <p14:sldId id="425"/>
            <p14:sldId id="426"/>
          </p14:sldIdLst>
        </p14:section>
        <p14:section name="Simulation - Gauß-Prozesse" id="{DDE402D2-17B6-449B-9370-BD0BC8390AEA}">
          <p14:sldIdLst>
            <p14:sldId id="299"/>
            <p14:sldId id="428"/>
            <p14:sldId id="429"/>
            <p14:sldId id="431"/>
            <p14:sldId id="430"/>
            <p14:sldId id="284"/>
            <p14:sldId id="432"/>
            <p14:sldId id="433"/>
            <p14:sldId id="434"/>
            <p14:sldId id="283"/>
            <p14:sldId id="435"/>
            <p14:sldId id="438"/>
            <p14:sldId id="437"/>
            <p14:sldId id="436"/>
            <p14:sldId id="439"/>
            <p14:sldId id="286"/>
            <p14:sldId id="440"/>
            <p14:sldId id="441"/>
            <p14:sldId id="443"/>
            <p14:sldId id="442"/>
            <p14:sldId id="285"/>
            <p14:sldId id="444"/>
            <p14:sldId id="445"/>
            <p14:sldId id="446"/>
            <p14:sldId id="282"/>
            <p14:sldId id="451"/>
            <p14:sldId id="450"/>
            <p14:sldId id="449"/>
            <p14:sldId id="448"/>
          </p14:sldIdLst>
        </p14:section>
        <p14:section name="Testing Experiments" id="{ACEEE82C-C5EF-4FCD-9306-1D0F2D1ED3E8}">
          <p14:sldIdLst>
            <p14:sldId id="292"/>
            <p14:sldId id="457"/>
            <p14:sldId id="456"/>
            <p14:sldId id="459"/>
            <p14:sldId id="460"/>
            <p14:sldId id="461"/>
            <p14:sldId id="499"/>
            <p14:sldId id="462"/>
            <p14:sldId id="500"/>
            <p14:sldId id="516"/>
            <p14:sldId id="477"/>
            <p14:sldId id="478"/>
            <p14:sldId id="479"/>
            <p14:sldId id="470"/>
            <p14:sldId id="469"/>
            <p14:sldId id="485"/>
            <p14:sldId id="301"/>
            <p14:sldId id="484"/>
            <p14:sldId id="486"/>
            <p14:sldId id="515"/>
            <p14:sldId id="483"/>
            <p14:sldId id="488"/>
            <p14:sldId id="489"/>
            <p14:sldId id="490"/>
            <p14:sldId id="487"/>
            <p14:sldId id="491"/>
            <p14:sldId id="492"/>
            <p14:sldId id="481"/>
            <p14:sldId id="493"/>
            <p14:sldId id="494"/>
            <p14:sldId id="495"/>
            <p14:sldId id="482"/>
            <p14:sldId id="496"/>
            <p14:sldId id="480"/>
            <p14:sldId id="498"/>
            <p14:sldId id="497"/>
          </p14:sldIdLst>
        </p14:section>
        <p14:section name="Summary" id="{81FB441C-B6ED-43FC-B4CE-797F816F2E02}">
          <p14:sldIdLst>
            <p14:sldId id="509"/>
            <p14:sldId id="517"/>
            <p14:sldId id="519"/>
            <p14:sldId id="518"/>
            <p14:sldId id="522"/>
            <p14:sldId id="521"/>
            <p14:sldId id="523"/>
            <p14:sldId id="524"/>
            <p14:sldId id="4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Wulf" initials="TW" lastIdx="2" clrIdx="0">
    <p:extLst>
      <p:ext uri="{19B8F6BF-5375-455C-9EA6-DF929625EA0E}">
        <p15:presenceInfo xmlns:p15="http://schemas.microsoft.com/office/powerpoint/2012/main" userId="S::tobias.wulf@nxp.com::bea0cb2e-eb02-4aa9-9d7d-e815a1df4b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  <a:srgbClr val="FF6464"/>
    <a:srgbClr val="6464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1" autoAdjust="0"/>
    <p:restoredTop sz="94660"/>
  </p:normalViewPr>
  <p:slideViewPr>
    <p:cSldViewPr snapToGrid="0">
      <p:cViewPr>
        <p:scale>
          <a:sx n="113" d="100"/>
          <a:sy n="113" d="100"/>
        </p:scale>
        <p:origin x="45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7B977-D523-494C-B388-544BA8405D76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3615-3FF9-4720-B08C-A0859E24A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DBBE-7B51-475B-A60B-4EA2AD8BC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20735"/>
            <a:ext cx="10515600" cy="1311147"/>
          </a:xfrm>
        </p:spPr>
        <p:txBody>
          <a:bodyPr anchor="b">
            <a:normAutofit/>
          </a:bodyPr>
          <a:lstStyle>
            <a:lvl1pPr algn="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4AF7-3576-436A-A0B2-0C1828B98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2124" y="3297889"/>
            <a:ext cx="6831676" cy="110785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E8F30-0B39-4B15-9A51-208B6D90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52E70-F9F6-48A4-AE8A-0DA5FE74F7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A7DA1E9D-9967-4E9C-B444-78B335C725AB}"/>
              </a:ext>
            </a:extLst>
          </p:cNvPr>
          <p:cNvSpPr txBox="1">
            <a:spLocks/>
          </p:cNvSpPr>
          <p:nvPr userDrawn="1"/>
        </p:nvSpPr>
        <p:spPr>
          <a:xfrm>
            <a:off x="6096000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 of Computer Science and Engineering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of Information and Electrical Engineering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121C429-49A2-4671-9874-C306EBB33F37}"/>
              </a:ext>
            </a:extLst>
          </p:cNvPr>
          <p:cNvSpPr txBox="1">
            <a:spLocks/>
          </p:cNvSpPr>
          <p:nvPr userDrawn="1"/>
        </p:nvSpPr>
        <p:spPr>
          <a:xfrm>
            <a:off x="838199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Fakultät Technik und Informatik</a:t>
            </a:r>
          </a:p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Informations- und Elektrotechnik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80F5B60-3419-4C45-9405-C4C2B1260095}"/>
              </a:ext>
            </a:extLst>
          </p:cNvPr>
          <p:cNvSpPr txBox="1">
            <a:spLocks/>
          </p:cNvSpPr>
          <p:nvPr userDrawn="1"/>
        </p:nvSpPr>
        <p:spPr>
          <a:xfrm>
            <a:off x="838199" y="790966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Tobias Wulf</a:t>
            </a:r>
          </a:p>
          <a:p>
            <a:pPr algn="l"/>
            <a:r>
              <a:rPr lang="en-US" sz="1800" dirty="0"/>
              <a:t>tobias.wulf@haw-hamburg.de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6EC12CD-4472-4D19-A899-166EB9979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EEC6-214D-42E9-B257-BB3E2851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C305C-ACE9-4462-973D-6834FBEB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99A77-6D14-4F44-8D6C-51AB520E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DC2-D86B-4CAF-A428-766667ED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6F0C-8407-4D79-A53B-B9E7EF98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84FA50-1C85-4B8B-9A5B-EB6F3E2AC88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C42DCB5-B872-4E1B-8301-F53420BAC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B040F-4A10-477B-84B0-F3807D7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13130-6A19-4BAF-B42A-074D04CB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E5D1-EE45-4498-BAB6-18CA30E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C1BD-28CE-409F-AC21-2A6CC8F6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2FB1-54B5-442D-BA82-0842B462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3500-992B-4A5C-91B7-8AC509F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ABF9-0C4B-4238-A349-0D0753F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4F24-B96B-4F12-BDBF-F6E86F29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5F4C-BEB7-4FBB-A4D5-4B0FCF0E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017B-F4FC-4398-B3DA-400AF32A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6B403-E780-49F5-ACD4-A52D381B2D6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8E63A31-FA2C-46A7-9997-4838324D6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E792-9C61-4069-83D8-34502EB7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228A-7AE1-418C-8EA1-6701C93D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1181-707A-4E44-81DF-F180226F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7E84-50E4-4E6F-944E-D9CAB061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309D-4F15-4120-8644-C2484E9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A703-4DC5-4D92-8ACC-34E012D4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49E9-EEE4-4AE3-82EA-24B70160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2ABA-D9D9-4AD3-AC61-10CA2D27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159D-9752-420B-83A7-E786AFC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4CCFD-D9F0-4E65-B280-9EB2308C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11F8-A301-4F0D-ADEA-CEC60227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D0ABA-8A15-41BA-ADFF-010AB3015EA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FB93799-FF21-4E95-BD2B-60A2185B9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D71-7F19-43BA-86E3-B231C23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14232-074B-417D-8741-68D82C22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6F75-5F72-434D-A4E0-134F4947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3D0F3-5079-4604-AEBB-69CB50106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0174D-2571-4CC6-A4C1-7F3273850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F4846-C111-4E36-961B-BA4CE1A8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BE6D-BBD3-463F-BD5F-5FBEE9D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13509-342F-4757-B2D6-38C16BB1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6EBC3-B8F5-464F-8984-7681842B598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EC1AAEE-1A3A-4F5E-B66B-448491A9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231E-A450-48C9-B14B-A6A27015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29E6-8E14-40F9-B929-BE03056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18537-DB4A-4041-ABF5-F751434F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0AFF-7C07-491E-AC55-2FC86EED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D19E-992F-4DC0-854D-AA9233FEEDA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8BE5A2C3-9E2A-4C9F-93AB-E88B59FF7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9DFF-6E82-4F00-BA45-F169BBB6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219E2-B1B4-45F4-893A-146DBB34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3D60-80C9-4735-A177-C78D0DD9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6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94F7-7170-4D42-9BE3-BD7807CC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5A8C-2174-4149-91BC-A9840F27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F8C1-8196-4041-B4C1-4F731DF9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E4F1-6323-4CD0-916A-36DF19A4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D2AE6-59C2-4F63-B7B5-BFB8220A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768A-E995-468E-87A3-7F71A7E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A44-A11C-4985-BA5A-34A4067E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F9DC0-5DD0-4720-8F8B-4579651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A902D-1F36-4B2C-9847-0CA31027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882E-6389-4FAA-8EE4-B0638414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C851-0BC8-4475-B75E-08F13589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3FCFF-D824-42A4-BAEC-EC696785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DC16-9EB8-4614-8D21-A5487B45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2D48-96FF-46BD-9969-42F010B0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596A-AB21-40C2-A9D9-68A2B683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A2382-39D4-4204-BB7F-2EFC1F32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Tobias Wulf - tobias.wulf@haw-hamburg.de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CDA95-FC40-4DDA-8650-9C8043E59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6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90C973-6212-419D-A37C-88019626E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Bachelor thesis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DA179C-43B1-4D15-81FD-A7851C9B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273" y="3297889"/>
            <a:ext cx="7142527" cy="1107856"/>
          </a:xfrm>
        </p:spPr>
        <p:txBody>
          <a:bodyPr>
            <a:normAutofit/>
          </a:bodyPr>
          <a:lstStyle/>
          <a:p>
            <a:r>
              <a:rPr lang="en-US" dirty="0"/>
              <a:t>Angular Measurement by Magnetic Sensor Arrays and Tolerance Compensation by Gaussian Process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A90186-9048-4A26-8CCB-F8934FAC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</p:spTree>
    <p:extLst>
      <p:ext uri="{BB962C8B-B14F-4D97-AF65-F5344CB8AC3E}">
        <p14:creationId xmlns:p14="http://schemas.microsoft.com/office/powerpoint/2010/main" val="6711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34108-DA0C-44D9-AACE-67B92D3F8191}"/>
              </a:ext>
            </a:extLst>
          </p:cNvPr>
          <p:cNvSpPr txBox="1"/>
          <p:nvPr/>
        </p:nvSpPr>
        <p:spPr>
          <a:xfrm>
            <a:off x="2969704" y="2055303"/>
            <a:ext cx="219791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9E50E-F62C-43CE-914D-A41A203F0499}"/>
              </a:ext>
            </a:extLst>
          </p:cNvPr>
          <p:cNvSpPr txBox="1"/>
          <p:nvPr/>
        </p:nvSpPr>
        <p:spPr>
          <a:xfrm>
            <a:off x="4195894" y="3833201"/>
            <a:ext cx="21979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 Circuit</a:t>
            </a:r>
          </a:p>
        </p:txBody>
      </p:sp>
    </p:spTree>
    <p:extLst>
      <p:ext uri="{BB962C8B-B14F-4D97-AF65-F5344CB8AC3E}">
        <p14:creationId xmlns:p14="http://schemas.microsoft.com/office/powerpoint/2010/main" val="3699926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mode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model direction from fitting to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Minimized parameter set and functional driver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3831014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mode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model direction from fitting to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Minimized parameter set and functional driver for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Framewise or block wise prediction </a:t>
            </a:r>
          </a:p>
        </p:txBody>
      </p:sp>
    </p:spTree>
    <p:extLst>
      <p:ext uri="{BB962C8B-B14F-4D97-AF65-F5344CB8AC3E}">
        <p14:creationId xmlns:p14="http://schemas.microsoft.com/office/powerpoint/2010/main" val="24751652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mode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model direction from fitting to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Minimized parameter set and functional driver for prediction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Framewise or block wise prediction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Results, derivates and quality measures return as vectors</a:t>
            </a:r>
          </a:p>
        </p:txBody>
      </p:sp>
    </p:spTree>
    <p:extLst>
      <p:ext uri="{BB962C8B-B14F-4D97-AF65-F5344CB8AC3E}">
        <p14:creationId xmlns:p14="http://schemas.microsoft.com/office/powerpoint/2010/main" val="923153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8893D-51D6-4D18-AD7F-01E157BBE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173F8A-9F9F-4C70-8655-6DF58B8E2460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9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210C2-2EF2-4DFD-ACDF-FC885600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E89993-66B8-4D3D-997F-149581F25515}"/>
              </a:ext>
            </a:extLst>
          </p:cNvPr>
          <p:cNvSpPr/>
          <p:nvPr/>
        </p:nvSpPr>
        <p:spPr>
          <a:xfrm>
            <a:off x="8382001" y="17269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99B66-E519-4472-A0B7-7C5ED934C318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FE1C-327D-4AE0-896B-ECD92FC25F11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AF93AE-AF9F-4BF4-963C-2CAD35066EC2}"/>
              </a:ext>
            </a:extLst>
          </p:cNvPr>
          <p:cNvSpPr txBox="1"/>
          <p:nvPr/>
        </p:nvSpPr>
        <p:spPr>
          <a:xfrm>
            <a:off x="413886" y="1838425"/>
            <a:ext cx="615437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081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F81E0D-CD25-4FE7-9EA5-E18DF86B77F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DCC46-FB39-44AB-AD59-273A661F1C98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E45D1-CAB2-4845-A58F-7D513D34DD5B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Disabled</a:t>
            </a:r>
          </a:p>
        </p:txBody>
      </p:sp>
    </p:spTree>
    <p:extLst>
      <p:ext uri="{BB962C8B-B14F-4D97-AF65-F5344CB8AC3E}">
        <p14:creationId xmlns:p14="http://schemas.microsoft.com/office/powerpoint/2010/main" val="3379276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51B3B8-FF89-4D31-A598-7213C9E7F04F}"/>
              </a:ext>
            </a:extLst>
          </p:cNvPr>
          <p:cNvSpPr/>
          <p:nvPr/>
        </p:nvSpPr>
        <p:spPr>
          <a:xfrm rot="5400000">
            <a:off x="7632157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8F5E4E-8B11-41B8-BA8E-4F8456735804}"/>
              </a:ext>
            </a:extLst>
          </p:cNvPr>
          <p:cNvSpPr/>
          <p:nvPr/>
        </p:nvSpPr>
        <p:spPr>
          <a:xfrm rot="5400000">
            <a:off x="9989039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494F7-96AB-4FBB-AA71-6CF1F975AECD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645E8-9274-44DD-98C4-5874F226DF53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00BAE-A3B7-4F8C-B047-0A1546465636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Disabled</a:t>
            </a:r>
          </a:p>
        </p:txBody>
      </p:sp>
    </p:spTree>
    <p:extLst>
      <p:ext uri="{BB962C8B-B14F-4D97-AF65-F5344CB8AC3E}">
        <p14:creationId xmlns:p14="http://schemas.microsoft.com/office/powerpoint/2010/main" val="7845975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89215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4" t="2981" r="-362" b="50000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16200000">
            <a:off x="7676818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16200000">
            <a:off x="10033700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5C6811-9C4B-4021-BDBA-35CF36D8252C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99893-9DB1-475F-94A6-FC2346FA50A6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42469-B7E5-40C5-B035-8890ED63F358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761496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685A2-1C8A-4833-8464-40F6F4AD4BB2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10BD8-ED79-4B1D-BCB6-382BD11B22B1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837AF-98AA-4752-AA29-F75CD927CDB4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Improved</a:t>
            </a:r>
          </a:p>
        </p:txBody>
      </p:sp>
    </p:spTree>
    <p:extLst>
      <p:ext uri="{BB962C8B-B14F-4D97-AF65-F5344CB8AC3E}">
        <p14:creationId xmlns:p14="http://schemas.microsoft.com/office/powerpoint/2010/main" val="2967350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061200" y="4083129"/>
            <a:ext cx="2125133" cy="86546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F7CDE-BFF2-4F5A-B74A-F5428D2A03BA}"/>
              </a:ext>
            </a:extLst>
          </p:cNvPr>
          <p:cNvSpPr txBox="1"/>
          <p:nvPr/>
        </p:nvSpPr>
        <p:spPr>
          <a:xfrm>
            <a:off x="6238873" y="4132212"/>
            <a:ext cx="380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Attention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4866FB-C4AF-43D1-AE92-86837CB993D5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EB9E4-0E48-4C12-8AB1-1554669B95AB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F29C26-849D-46E4-96DC-8428FBF1242C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Improved</a:t>
            </a:r>
          </a:p>
        </p:txBody>
      </p:sp>
    </p:spTree>
    <p:extLst>
      <p:ext uri="{BB962C8B-B14F-4D97-AF65-F5344CB8AC3E}">
        <p14:creationId xmlns:p14="http://schemas.microsoft.com/office/powerpoint/2010/main" val="415455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80221-D135-4532-9612-B4774778142B}"/>
              </a:ext>
            </a:extLst>
          </p:cNvPr>
          <p:cNvSpPr txBox="1"/>
          <p:nvPr/>
        </p:nvSpPr>
        <p:spPr>
          <a:xfrm>
            <a:off x="2969704" y="2055303"/>
            <a:ext cx="219791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60225-330C-49F3-9A3D-6473FD83AD91}"/>
              </a:ext>
            </a:extLst>
          </p:cNvPr>
          <p:cNvSpPr txBox="1"/>
          <p:nvPr/>
        </p:nvSpPr>
        <p:spPr>
          <a:xfrm>
            <a:off x="4195894" y="3833201"/>
            <a:ext cx="21979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 Circuit</a:t>
            </a:r>
          </a:p>
        </p:txBody>
      </p:sp>
    </p:spTree>
    <p:extLst>
      <p:ext uri="{BB962C8B-B14F-4D97-AF65-F5344CB8AC3E}">
        <p14:creationId xmlns:p14="http://schemas.microsoft.com/office/powerpoint/2010/main" val="117502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B5CB1-CED5-4314-9273-52CFDD13EA4B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F150-4940-42D7-AC0A-14F44DE4DB78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1B14E-389F-4E5D-A77D-49BA520DBC1F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Optimizable</a:t>
            </a:r>
          </a:p>
        </p:txBody>
      </p:sp>
    </p:spTree>
    <p:extLst>
      <p:ext uri="{BB962C8B-B14F-4D97-AF65-F5344CB8AC3E}">
        <p14:creationId xmlns:p14="http://schemas.microsoft.com/office/powerpoint/2010/main" val="2982306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of covariance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Empirical without optimization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 the generalization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Optimizable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0" y="4281123"/>
            <a:ext cx="3809843" cy="102476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0EF3-F57B-4FAB-B603-C595D3632FE7}"/>
              </a:ext>
            </a:extLst>
          </p:cNvPr>
          <p:cNvSpPr txBox="1"/>
          <p:nvPr/>
        </p:nvSpPr>
        <p:spPr>
          <a:xfrm>
            <a:off x="7203863" y="4397919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Critical area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9B161-243D-458D-9584-5C98231A7301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</p:spTree>
    <p:extLst>
      <p:ext uri="{BB962C8B-B14F-4D97-AF65-F5344CB8AC3E}">
        <p14:creationId xmlns:p14="http://schemas.microsoft.com/office/powerpoint/2010/main" val="38020315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29784553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on optimization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70651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on optimization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Resources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Effort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0416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on optimization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Resources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Effort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18352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on optimization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Resources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Effort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Balancing error and loss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C1603-B94C-45F9-B962-8D76AE3F440D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7992438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Trade-off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on optimization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Resources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Effort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Balancing error and loss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C577-DD19-457F-B847-60ABCCE6B24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76104-2B46-4FD8-9CC1-8A7DDC3A151E}"/>
              </a:ext>
            </a:extLst>
          </p:cNvPr>
          <p:cNvSpPr txBox="1"/>
          <p:nvPr/>
        </p:nvSpPr>
        <p:spPr>
          <a:xfrm>
            <a:off x="5760533" y="1345865"/>
            <a:ext cx="5422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17 Reference angles</a:t>
            </a:r>
          </a:p>
        </p:txBody>
      </p:sp>
    </p:spTree>
    <p:extLst>
      <p:ext uri="{BB962C8B-B14F-4D97-AF65-F5344CB8AC3E}">
        <p14:creationId xmlns:p14="http://schemas.microsoft.com/office/powerpoint/2010/main" val="2240853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8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7A479-68E9-498D-8B1B-61DD99A7653F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Drifted in X-/ Y-direction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Small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Tilt magnet</a:t>
            </a:r>
          </a:p>
        </p:txBody>
      </p:sp>
    </p:spTree>
    <p:extLst>
      <p:ext uri="{BB962C8B-B14F-4D97-AF65-F5344CB8AC3E}">
        <p14:creationId xmlns:p14="http://schemas.microsoft.com/office/powerpoint/2010/main" val="265331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 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Wheatstone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464"/>
                </a:solidFill>
              </a:rPr>
              <a:t>Cosine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8E01B-63F8-43AD-BB92-9FA14B2AB7C6}"/>
              </a:ext>
            </a:extLst>
          </p:cNvPr>
          <p:cNvSpPr txBox="1"/>
          <p:nvPr/>
        </p:nvSpPr>
        <p:spPr>
          <a:xfrm>
            <a:off x="2969704" y="2055303"/>
            <a:ext cx="219791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B5369-4F15-4B2B-9390-81EA4CAD7EC9}"/>
              </a:ext>
            </a:extLst>
          </p:cNvPr>
          <p:cNvSpPr txBox="1"/>
          <p:nvPr/>
        </p:nvSpPr>
        <p:spPr>
          <a:xfrm>
            <a:off x="4195894" y="3833201"/>
            <a:ext cx="21979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 Circuit</a:t>
            </a:r>
          </a:p>
        </p:txBody>
      </p:sp>
    </p:spTree>
    <p:extLst>
      <p:ext uri="{BB962C8B-B14F-4D97-AF65-F5344CB8AC3E}">
        <p14:creationId xmlns:p14="http://schemas.microsoft.com/office/powerpoint/2010/main" val="27479769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28130B-CC74-4EEE-90F1-A48D5741402B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Drifted in X-/ Y-direction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Small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Tilt magnet</a:t>
            </a:r>
          </a:p>
        </p:txBody>
      </p:sp>
    </p:spTree>
    <p:extLst>
      <p:ext uri="{BB962C8B-B14F-4D97-AF65-F5344CB8AC3E}">
        <p14:creationId xmlns:p14="http://schemas.microsoft.com/office/powerpoint/2010/main" val="11647780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Drifted in X-/ Y-direction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Small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Tilt magnet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Balancing references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5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Drifted in X-/ Y-direction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Small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Tilt magnet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Balancing references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Scaling ration nearby 1:10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B39C-34FA-4D59-9973-BBB34E20ADE8}"/>
              </a:ext>
            </a:extLst>
          </p:cNvPr>
          <p:cNvSpPr txBox="1"/>
          <p:nvPr/>
        </p:nvSpPr>
        <p:spPr>
          <a:xfrm>
            <a:off x="673908" y="5304785"/>
            <a:ext cx="54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Good preconditions</a:t>
            </a:r>
          </a:p>
        </p:txBody>
      </p:sp>
    </p:spTree>
    <p:extLst>
      <p:ext uri="{BB962C8B-B14F-4D97-AF65-F5344CB8AC3E}">
        <p14:creationId xmlns:p14="http://schemas.microsoft.com/office/powerpoint/2010/main" val="36363543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23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BEAE9-5F25-438C-8B3A-2F5FEDBFFA8A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at array edge</a:t>
            </a:r>
          </a:p>
        </p:txBody>
      </p:sp>
    </p:spTree>
    <p:extLst>
      <p:ext uri="{BB962C8B-B14F-4D97-AF65-F5344CB8AC3E}">
        <p14:creationId xmlns:p14="http://schemas.microsoft.com/office/powerpoint/2010/main" val="4057359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7D4D36-E0B9-461B-9003-2C3D93F3EBCE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95BF5-167F-455B-B173-C7049E7F9394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Saturation + Dispersion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80C37-7783-4C0F-955B-3004753A40BA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at array edge</a:t>
            </a:r>
          </a:p>
        </p:txBody>
      </p:sp>
    </p:spTree>
    <p:extLst>
      <p:ext uri="{BB962C8B-B14F-4D97-AF65-F5344CB8AC3E}">
        <p14:creationId xmlns:p14="http://schemas.microsoft.com/office/powerpoint/2010/main" val="23693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Saturation + Dispersion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55FDA-F2A8-496B-88E5-62F08BC0943E}"/>
              </a:ext>
            </a:extLst>
          </p:cNvPr>
          <p:cNvSpPr txBox="1"/>
          <p:nvPr/>
        </p:nvSpPr>
        <p:spPr>
          <a:xfrm>
            <a:off x="8814196" y="2012145"/>
            <a:ext cx="298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Misaligned angles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36218B3-9D85-41F2-A75E-2D725D692DB9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DD177-F701-4FB8-8BB3-B0590EB281C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at array edge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2FE5C9-047C-498B-83F2-A44639394955}"/>
              </a:ext>
            </a:extLst>
          </p:cNvPr>
          <p:cNvSpPr/>
          <p:nvPr/>
        </p:nvSpPr>
        <p:spPr>
          <a:xfrm>
            <a:off x="9598578" y="3069361"/>
            <a:ext cx="1736170" cy="14609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08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2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Simple mean is drifted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4D49E09-7A38-4CFB-933A-52BB9E71F3EB}"/>
              </a:ext>
            </a:extLst>
          </p:cNvPr>
          <p:cNvSpPr/>
          <p:nvPr/>
        </p:nvSpPr>
        <p:spPr>
          <a:xfrm rot="18552614">
            <a:off x="7045985" y="3654290"/>
            <a:ext cx="1290595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86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Simple mean is drifted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Regression balanced out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5D7411C7-3792-4F97-AC45-BB65F2AF4257}"/>
              </a:ext>
            </a:extLst>
          </p:cNvPr>
          <p:cNvSpPr/>
          <p:nvPr/>
        </p:nvSpPr>
        <p:spPr>
          <a:xfrm rot="18552614">
            <a:off x="6838913" y="3681194"/>
            <a:ext cx="1660839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2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 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Wheatstone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90° rotated to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360° periodicity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464"/>
                </a:solidFill>
              </a:rPr>
              <a:t>Cosine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1DF5-03BF-4542-9AEB-75B04AD9307D}"/>
              </a:ext>
            </a:extLst>
          </p:cNvPr>
          <p:cNvSpPr txBox="1"/>
          <p:nvPr/>
        </p:nvSpPr>
        <p:spPr>
          <a:xfrm>
            <a:off x="2969704" y="2055303"/>
            <a:ext cx="219791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836C1-B902-49C7-8607-4F5DC725957D}"/>
              </a:ext>
            </a:extLst>
          </p:cNvPr>
          <p:cNvSpPr txBox="1"/>
          <p:nvPr/>
        </p:nvSpPr>
        <p:spPr>
          <a:xfrm>
            <a:off x="4195894" y="3833201"/>
            <a:ext cx="21979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 Circuit</a:t>
            </a:r>
          </a:p>
        </p:txBody>
      </p:sp>
    </p:spTree>
    <p:extLst>
      <p:ext uri="{BB962C8B-B14F-4D97-AF65-F5344CB8AC3E}">
        <p14:creationId xmlns:p14="http://schemas.microsoft.com/office/powerpoint/2010/main" val="3319140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029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Very small angle errors over full rotation</a:t>
            </a:r>
          </a:p>
        </p:txBody>
      </p:sp>
    </p:spTree>
    <p:extLst>
      <p:ext uri="{BB962C8B-B14F-4D97-AF65-F5344CB8AC3E}">
        <p14:creationId xmlns:p14="http://schemas.microsoft.com/office/powerpoint/2010/main" val="615117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Very small angle errors over full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48E949-9186-40B7-BD84-1C9D73DE8FA1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variation</a:t>
            </a:r>
          </a:p>
        </p:txBody>
      </p:sp>
    </p:spTree>
    <p:extLst>
      <p:ext uri="{BB962C8B-B14F-4D97-AF65-F5344CB8AC3E}">
        <p14:creationId xmlns:p14="http://schemas.microsoft.com/office/powerpoint/2010/main" val="24450096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F11C72-CC20-471B-BC21-3E24EFAD660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DA1978-F677-46F9-8E9B-225322CDB79D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variation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7C0C-CBE9-449D-BAEB-B551111B0E6D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E4658-16CB-4490-B71B-F6C20374F29C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Very small angle errors over full rotation</a:t>
            </a:r>
          </a:p>
        </p:txBody>
      </p:sp>
    </p:spTree>
    <p:extLst>
      <p:ext uri="{BB962C8B-B14F-4D97-AF65-F5344CB8AC3E}">
        <p14:creationId xmlns:p14="http://schemas.microsoft.com/office/powerpoint/2010/main" val="39798738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 Interval Angle</a:t>
            </a:r>
          </a:p>
          <a:p>
            <a:r>
              <a:rPr lang="en-US" sz="1400" dirty="0"/>
              <a:t>CIR – Confidence Interval 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785237-F942-4E28-BBBF-F2A81F450160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High trust, tight intervals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5B388-D913-44FF-880B-9105122E168D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C188C-13DB-4399-AB01-33DB7460109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</p:spTree>
    <p:extLst>
      <p:ext uri="{BB962C8B-B14F-4D97-AF65-F5344CB8AC3E}">
        <p14:creationId xmlns:p14="http://schemas.microsoft.com/office/powerpoint/2010/main" val="42737891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 Interval Angle</a:t>
            </a:r>
          </a:p>
          <a:p>
            <a:r>
              <a:rPr lang="en-US" sz="1400" dirty="0"/>
              <a:t>CIR – Confidence Interval 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7516DC-4614-4540-82F3-EC5D6C338BAD}"/>
              </a:ext>
            </a:extLst>
          </p:cNvPr>
          <p:cNvSpPr/>
          <p:nvPr/>
        </p:nvSpPr>
        <p:spPr>
          <a:xfrm rot="18900000">
            <a:off x="9207434" y="326925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2CF257-5DAC-4755-A1C9-F24CF3A0923F}"/>
              </a:ext>
            </a:extLst>
          </p:cNvPr>
          <p:cNvSpPr/>
          <p:nvPr/>
        </p:nvSpPr>
        <p:spPr>
          <a:xfrm rot="18900000">
            <a:off x="7122817" y="3269249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6733A38-8F8B-4D05-BFFD-D06C2CA63A8D}"/>
              </a:ext>
            </a:extLst>
          </p:cNvPr>
          <p:cNvSpPr/>
          <p:nvPr/>
        </p:nvSpPr>
        <p:spPr>
          <a:xfrm rot="2700000">
            <a:off x="9207434" y="41676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02F021-8496-4C6D-9319-FB47C120FD49}"/>
              </a:ext>
            </a:extLst>
          </p:cNvPr>
          <p:cNvSpPr/>
          <p:nvPr/>
        </p:nvSpPr>
        <p:spPr>
          <a:xfrm rot="2700000">
            <a:off x="7122817" y="4167644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D65B3-2B42-4488-AE08-B873EBF99F00}"/>
              </a:ext>
            </a:extLst>
          </p:cNvPr>
          <p:cNvSpPr txBox="1"/>
          <p:nvPr/>
        </p:nvSpPr>
        <p:spPr>
          <a:xfrm>
            <a:off x="6172226" y="2039737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Showing the leakage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D3C63C-EFF4-444A-BF33-88D7FC9E3A76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6E8D71-BA48-499C-928F-D69D11722C78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High trust, tight intervals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434226-268E-4CDF-B4F5-8895C19B8D38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</p:spTree>
    <p:extLst>
      <p:ext uri="{BB962C8B-B14F-4D97-AF65-F5344CB8AC3E}">
        <p14:creationId xmlns:p14="http://schemas.microsoft.com/office/powerpoint/2010/main" val="2053473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0A120-71E3-49E6-AD47-2DB4F6E902B5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</p:spTree>
    <p:extLst>
      <p:ext uri="{BB962C8B-B14F-4D97-AF65-F5344CB8AC3E}">
        <p14:creationId xmlns:p14="http://schemas.microsoft.com/office/powerpoint/2010/main" val="19416476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66B06-5340-4630-8D8B-7AF9392060CC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Strong generalization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D7F43-A307-4A7E-A5C8-248792452751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51C14-CA16-4A20-BDDC-E3210B927CDF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</p:spTree>
    <p:extLst>
      <p:ext uri="{BB962C8B-B14F-4D97-AF65-F5344CB8AC3E}">
        <p14:creationId xmlns:p14="http://schemas.microsoft.com/office/powerpoint/2010/main" val="15113874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Testing Experiments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B4A3E3-D777-49D6-9CA2-E905C08A206F}"/>
              </a:ext>
            </a:extLst>
          </p:cNvPr>
          <p:cNvSpPr/>
          <p:nvPr/>
        </p:nvSpPr>
        <p:spPr>
          <a:xfrm rot="7901600">
            <a:off x="9386602" y="304464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C1B6AA-0AC1-4D36-993E-6D79C750AF31}"/>
              </a:ext>
            </a:extLst>
          </p:cNvPr>
          <p:cNvSpPr/>
          <p:nvPr/>
        </p:nvSpPr>
        <p:spPr>
          <a:xfrm rot="7901600">
            <a:off x="6944999" y="373219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082B2-1A9F-4CAC-9C06-00F65DFBE5A1}"/>
              </a:ext>
            </a:extLst>
          </p:cNvPr>
          <p:cNvSpPr txBox="1"/>
          <p:nvPr/>
        </p:nvSpPr>
        <p:spPr>
          <a:xfrm>
            <a:off x="5934075" y="1990559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Leakage weakened the generalization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B7A63-12BB-4584-B091-01C921F26CE4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Strong generalization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C6C138-6B1B-45E6-BA15-FB5FB020EEA1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 Logarithmic Loss Angle</a:t>
            </a:r>
          </a:p>
          <a:p>
            <a:r>
              <a:rPr lang="en-US" sz="1400" dirty="0"/>
              <a:t>SLLR – Standardized Logarithmic Loss Radius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63BE0-7E7A-402E-9922-08F10271C3AF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Small lift, leak of coverage</a:t>
            </a:r>
          </a:p>
        </p:txBody>
      </p:sp>
    </p:spTree>
    <p:extLst>
      <p:ext uri="{BB962C8B-B14F-4D97-AF65-F5344CB8AC3E}">
        <p14:creationId xmlns:p14="http://schemas.microsoft.com/office/powerpoint/2010/main" val="722080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</p:txBody>
      </p:sp>
    </p:spTree>
    <p:extLst>
      <p:ext uri="{BB962C8B-B14F-4D97-AF65-F5344CB8AC3E}">
        <p14:creationId xmlns:p14="http://schemas.microsoft.com/office/powerpoint/2010/main" val="211582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D153A-4F98-4E49-92DB-C6EB03657C5E}"/>
              </a:ext>
            </a:extLst>
          </p:cNvPr>
          <p:cNvSpPr/>
          <p:nvPr/>
        </p:nvSpPr>
        <p:spPr>
          <a:xfrm>
            <a:off x="3474720" y="1790299"/>
            <a:ext cx="2069432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D307A-0AA8-4D8E-9EFB-C0315F17A779}"/>
              </a:ext>
            </a:extLst>
          </p:cNvPr>
          <p:cNvSpPr/>
          <p:nvPr/>
        </p:nvSpPr>
        <p:spPr>
          <a:xfrm>
            <a:off x="5544152" y="1738496"/>
            <a:ext cx="1864323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EB0EE-728C-4F0E-A5B5-9CFC328735CB}"/>
              </a:ext>
            </a:extLst>
          </p:cNvPr>
          <p:cNvSpPr/>
          <p:nvPr/>
        </p:nvSpPr>
        <p:spPr>
          <a:xfrm>
            <a:off x="7408475" y="1738496"/>
            <a:ext cx="3173127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C0FCF-3EB1-40D9-B49D-A772CC074972}"/>
              </a:ext>
            </a:extLst>
          </p:cNvPr>
          <p:cNvSpPr/>
          <p:nvPr/>
        </p:nvSpPr>
        <p:spPr>
          <a:xfrm>
            <a:off x="4783526" y="1491916"/>
            <a:ext cx="2167749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606A4-B402-46B3-BC07-4A97F4D947A3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7242-6545-419D-A26B-F5FAD50075B0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C10B1D-D2EC-40D7-AE9A-34E29F05E7F1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67149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</p:txBody>
      </p:sp>
    </p:spTree>
    <p:extLst>
      <p:ext uri="{BB962C8B-B14F-4D97-AF65-F5344CB8AC3E}">
        <p14:creationId xmlns:p14="http://schemas.microsoft.com/office/powerpoint/2010/main" val="28951685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</p:txBody>
      </p:sp>
    </p:spTree>
    <p:extLst>
      <p:ext uri="{BB962C8B-B14F-4D97-AF65-F5344CB8AC3E}">
        <p14:creationId xmlns:p14="http://schemas.microsoft.com/office/powerpoint/2010/main" val="10755352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Tolerance compensation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</p:txBody>
      </p:sp>
    </p:spTree>
    <p:extLst>
      <p:ext uri="{BB962C8B-B14F-4D97-AF65-F5344CB8AC3E}">
        <p14:creationId xmlns:p14="http://schemas.microsoft.com/office/powerpoint/2010/main" val="1731798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Tolerance compensation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Process minimization and limitation</a:t>
            </a:r>
          </a:p>
        </p:txBody>
      </p:sp>
    </p:spTree>
    <p:extLst>
      <p:ext uri="{BB962C8B-B14F-4D97-AF65-F5344CB8AC3E}">
        <p14:creationId xmlns:p14="http://schemas.microsoft.com/office/powerpoint/2010/main" val="27177413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Tolerance compensation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Process minimization and limitation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Hardware libs in C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Route to real data</a:t>
            </a:r>
          </a:p>
        </p:txBody>
      </p:sp>
    </p:spTree>
    <p:extLst>
      <p:ext uri="{BB962C8B-B14F-4D97-AF65-F5344CB8AC3E}">
        <p14:creationId xmlns:p14="http://schemas.microsoft.com/office/powerpoint/2010/main" val="22422174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Tolerance compensation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Process minimization and limitation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Hardware libs in C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Route to real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Full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8213756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Summary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Achievements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Tolerance compensation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do's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Process minimization and limitation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Hardware libs in C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Route to real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Full characterization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Circular Statistics</a:t>
            </a:r>
          </a:p>
        </p:txBody>
      </p:sp>
    </p:spTree>
    <p:extLst>
      <p:ext uri="{BB962C8B-B14F-4D97-AF65-F5344CB8AC3E}">
        <p14:creationId xmlns:p14="http://schemas.microsoft.com/office/powerpoint/2010/main" val="27336558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99657-944A-44D1-A0DC-1B01A5A8D88B}"/>
              </a:ext>
            </a:extLst>
          </p:cNvPr>
          <p:cNvSpPr txBox="1"/>
          <p:nvPr/>
        </p:nvSpPr>
        <p:spPr>
          <a:xfrm>
            <a:off x="876298" y="2875002"/>
            <a:ext cx="1043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71506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CB292-8A1D-4504-9DB1-61942A598B70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periodicity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367B1-0FC0-4515-ADA0-4B37B106C2CD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rotated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4FA3B-DBAD-4317-84C0-1F469D7B11D2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9F23D-A65B-45C2-A465-60DC0D87837F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EC386-A9EB-46B1-A4FD-00028CD4A36D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63637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8F5B3-3C06-451C-AD61-C8EA31F12CA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Linear plateaus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D79D0-B5C6-40D7-862D-7C895CD475A1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periodicity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28F92-8975-4B1A-A0F8-5ED261496625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rotated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236EC-7AD9-42F2-9321-768A8432B293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3AB1D0-4F31-47B0-937C-A62B9978A6A1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FBB46-477B-48B6-865D-C522B9108032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02304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F8553B-DAB8-44B8-9BE1-C1E110B2E1FC}"/>
              </a:ext>
            </a:extLst>
          </p:cNvPr>
          <p:cNvCxnSpPr>
            <a:cxnSpLocks/>
          </p:cNvCxnSpPr>
          <p:nvPr/>
        </p:nvCxnSpPr>
        <p:spPr>
          <a:xfrm flipV="1">
            <a:off x="5322771" y="3724977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BDDAC-1386-454D-BFA4-FF4D2CBA2D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95891" y="3723375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ACEEA3-42AF-4B59-8460-03D728B467E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Linear plateaus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37981-3797-41D1-A81F-E9CFF018E631}"/>
              </a:ext>
            </a:extLst>
          </p:cNvPr>
          <p:cNvSpPr txBox="1"/>
          <p:nvPr/>
        </p:nvSpPr>
        <p:spPr>
          <a:xfrm>
            <a:off x="9147080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Transfer curves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A76C6-59DD-447D-8966-B0FB46AAD4AA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periodicity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63A88C-995B-49B7-97A2-500BAD32F8FA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rotated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07F9E-4A66-4CD2-929C-717A85CB55FF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DFF18-1C59-4B28-84C4-054944B7464B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9D41A-FFE7-4790-BECE-6C6809100640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43822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Characterization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34CE3-7A6C-48EB-A7E0-F72FD3B0D811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Transfer curves as slices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6D46A-8D13-4743-86AF-1DFB34D8B607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877DD-82F8-499F-BC8B-0D77889337EB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E61D2-FEE6-423D-BAF5-4F169AA64259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38617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18885-3F3B-47C7-B987-15F6B25F0A58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Linear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F445E-B055-4457-8601-3B2735D6B565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Transfer curves as slices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54A6E-69B5-4BBD-8FB3-5C645CE45DF5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9FA09-3767-4F33-A41F-9C9F375DD1B1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90E5C-E917-42B9-BB49-03001DF6AE2E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29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Overview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FA67-5DB1-4024-82CE-1280657B9C85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Characteristics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Data Adaption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245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93C7A72-32AC-40B0-BD24-850DF6476000}"/>
              </a:ext>
            </a:extLst>
          </p:cNvPr>
          <p:cNvSpPr/>
          <p:nvPr/>
        </p:nvSpPr>
        <p:spPr>
          <a:xfrm rot="16200000">
            <a:off x="9267190" y="2864131"/>
            <a:ext cx="534599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EDE3F3-69A0-4A25-AA5D-FE13B65A53CB}"/>
              </a:ext>
            </a:extLst>
          </p:cNvPr>
          <p:cNvSpPr/>
          <p:nvPr/>
        </p:nvSpPr>
        <p:spPr>
          <a:xfrm rot="16200000">
            <a:off x="10574739" y="2859318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D50FB9D-1EC9-48BC-91FB-737F2694184A}"/>
              </a:ext>
            </a:extLst>
          </p:cNvPr>
          <p:cNvSpPr/>
          <p:nvPr/>
        </p:nvSpPr>
        <p:spPr>
          <a:xfrm rot="5400000">
            <a:off x="5535786" y="4118623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BB0C83-5136-4D0F-99E3-5FE6EB923045}"/>
              </a:ext>
            </a:extLst>
          </p:cNvPr>
          <p:cNvSpPr/>
          <p:nvPr/>
        </p:nvSpPr>
        <p:spPr>
          <a:xfrm rot="5400000">
            <a:off x="6847205" y="4108056"/>
            <a:ext cx="546108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76FA1-78E3-4815-9333-16A1D6CB5721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Linear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A9477-D709-4E10-AC71-1AC4EF154E7B}"/>
              </a:ext>
            </a:extLst>
          </p:cNvPr>
          <p:cNvSpPr txBox="1"/>
          <p:nvPr/>
        </p:nvSpPr>
        <p:spPr>
          <a:xfrm>
            <a:off x="5534523" y="3409017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Saturation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DF813-2908-4AF7-B302-05DCD62BA031}"/>
              </a:ext>
            </a:extLst>
          </p:cNvPr>
          <p:cNvSpPr txBox="1"/>
          <p:nvPr/>
        </p:nvSpPr>
        <p:spPr>
          <a:xfrm>
            <a:off x="9257902" y="3407413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Saturation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2451D4-90CA-4487-B92C-D6B40B6FB75F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Transfer curves as slices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6DF4-148A-4A75-91F9-8B0061A82232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0A7F7-8762-4838-903A-43198FF7AD27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305C0-1B8C-4AE0-B37E-46F403A62BC2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6894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32A1A-E99F-431E-B562-1AB54B2DE48A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64A2A-BF1D-46E1-862E-14796CDED484}"/>
              </a:ext>
            </a:extLst>
          </p:cNvPr>
          <p:cNvSpPr txBox="1"/>
          <p:nvPr/>
        </p:nvSpPr>
        <p:spPr>
          <a:xfrm>
            <a:off x="5058562" y="1491090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55D91-EEAE-43AD-BC8A-164E36EE8CF2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DFAF0-5B91-4480-86CB-79AD305BF04E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473B9-05E1-4FEB-AB6C-5452B48A87F5}"/>
              </a:ext>
            </a:extLst>
          </p:cNvPr>
          <p:cNvSpPr txBox="1"/>
          <p:nvPr/>
        </p:nvSpPr>
        <p:spPr>
          <a:xfrm>
            <a:off x="4793917" y="5854472"/>
            <a:ext cx="2106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Model</a:t>
            </a:r>
          </a:p>
        </p:txBody>
      </p:sp>
    </p:spTree>
    <p:extLst>
      <p:ext uri="{BB962C8B-B14F-4D97-AF65-F5344CB8AC3E}">
        <p14:creationId xmlns:p14="http://schemas.microsoft.com/office/powerpoint/2010/main" val="38260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Characteristics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48261-6855-4191-97E1-FA0AFBFEC631}"/>
              </a:ext>
            </a:extLst>
          </p:cNvPr>
          <p:cNvSpPr txBox="1"/>
          <p:nvPr/>
        </p:nvSpPr>
        <p:spPr>
          <a:xfrm>
            <a:off x="2499921" y="1491090"/>
            <a:ext cx="2558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Characterization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47962-D24B-48D9-A5E7-3DF1D6B5A4D9}"/>
              </a:ext>
            </a:extLst>
          </p:cNvPr>
          <p:cNvSpPr txBox="1"/>
          <p:nvPr/>
        </p:nvSpPr>
        <p:spPr>
          <a:xfrm>
            <a:off x="5058562" y="1491090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87752-E2B4-45CD-9EE2-B498D88A1BF1}"/>
              </a:ext>
            </a:extLst>
          </p:cNvPr>
          <p:cNvSpPr txBox="1"/>
          <p:nvPr/>
        </p:nvSpPr>
        <p:spPr>
          <a:xfrm>
            <a:off x="7640752" y="1491090"/>
            <a:ext cx="27939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and evaluate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C0646-010B-4E51-968D-B9759FBC5A05}"/>
              </a:ext>
            </a:extLst>
          </p:cNvPr>
          <p:cNvSpPr txBox="1"/>
          <p:nvPr/>
        </p:nvSpPr>
        <p:spPr>
          <a:xfrm>
            <a:off x="1345148" y="5852261"/>
            <a:ext cx="15771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D4017-C93E-4D5C-9D34-2F763FE499F3}"/>
              </a:ext>
            </a:extLst>
          </p:cNvPr>
          <p:cNvSpPr txBox="1"/>
          <p:nvPr/>
        </p:nvSpPr>
        <p:spPr>
          <a:xfrm>
            <a:off x="3129094" y="5848588"/>
            <a:ext cx="14387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B25C7-2A88-4109-911B-319E1A000E2A}"/>
              </a:ext>
            </a:extLst>
          </p:cNvPr>
          <p:cNvSpPr txBox="1"/>
          <p:nvPr/>
        </p:nvSpPr>
        <p:spPr>
          <a:xfrm>
            <a:off x="4793917" y="5854472"/>
            <a:ext cx="2106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C6F46-BE89-4F57-A0D8-785E5BF3851E}"/>
              </a:ext>
            </a:extLst>
          </p:cNvPr>
          <p:cNvSpPr txBox="1"/>
          <p:nvPr/>
        </p:nvSpPr>
        <p:spPr>
          <a:xfrm>
            <a:off x="7568444" y="5848588"/>
            <a:ext cx="30840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Higher abstraction level</a:t>
            </a:r>
          </a:p>
        </p:txBody>
      </p:sp>
    </p:spTree>
    <p:extLst>
      <p:ext uri="{BB962C8B-B14F-4D97-AF65-F5344CB8AC3E}">
        <p14:creationId xmlns:p14="http://schemas.microsoft.com/office/powerpoint/2010/main" val="373334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140EF-9AB3-4D6E-9EBD-07B3C46F2FEF}"/>
              </a:ext>
            </a:extLst>
          </p:cNvPr>
          <p:cNvSpPr/>
          <p:nvPr/>
        </p:nvSpPr>
        <p:spPr>
          <a:xfrm>
            <a:off x="5912105" y="4395831"/>
            <a:ext cx="1965157" cy="196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4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5130A3-696F-4FC9-B6D1-07AD747E9248}"/>
              </a:ext>
            </a:extLst>
          </p:cNvPr>
          <p:cNvSpPr/>
          <p:nvPr/>
        </p:nvSpPr>
        <p:spPr>
          <a:xfrm>
            <a:off x="5912105" y="4395831"/>
            <a:ext cx="1965157" cy="196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605C1-7C6F-4B1F-8C21-617AB34A0705}"/>
              </a:ext>
            </a:extLst>
          </p:cNvPr>
          <p:cNvSpPr/>
          <p:nvPr/>
        </p:nvSpPr>
        <p:spPr>
          <a:xfrm>
            <a:off x="5912105" y="4395831"/>
            <a:ext cx="1965157" cy="196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as long vectors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4F043A-9618-4912-9263-F3DE2CB3203B}"/>
              </a:ext>
            </a:extLst>
          </p:cNvPr>
          <p:cNvSpPr/>
          <p:nvPr/>
        </p:nvSpPr>
        <p:spPr>
          <a:xfrm>
            <a:off x="5912105" y="4395831"/>
            <a:ext cx="1965157" cy="196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8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as long vectors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Frobenius</a:t>
            </a:r>
            <a:r>
              <a:rPr lang="en-US" sz="2800" dirty="0"/>
              <a:t>-Norm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DFF696-A05C-43D0-BA34-25D9AAD86D3B}"/>
              </a:ext>
            </a:extLst>
          </p:cNvPr>
          <p:cNvSpPr/>
          <p:nvPr/>
        </p:nvSpPr>
        <p:spPr>
          <a:xfrm>
            <a:off x="5912105" y="4395831"/>
            <a:ext cx="1965157" cy="196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Processes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Learning by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20255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Overview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3012D-2872-4289-A273-9432B173AA49}"/>
              </a:ext>
            </a:extLst>
          </p:cNvPr>
          <p:cNvSpPr txBox="1"/>
          <p:nvPr/>
        </p:nvSpPr>
        <p:spPr>
          <a:xfrm>
            <a:off x="5752297" y="1803158"/>
            <a:ext cx="6009068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Sensor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Gaussian Processes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Testing Experiments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08EFF-5B9E-45E7-BB7E-D27C09DEB79C}"/>
              </a:ext>
            </a:extLst>
          </p:cNvPr>
          <p:cNvSpPr txBox="1"/>
          <p:nvPr/>
        </p:nvSpPr>
        <p:spPr>
          <a:xfrm>
            <a:off x="1444188" y="1828326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Characteristics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Data Adaption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32030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Learning by training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Adjust by test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Optimize by 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4006983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Learning by training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Adjust by test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Optimize by model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Prediction by regression weights</a:t>
            </a:r>
          </a:p>
        </p:txBody>
      </p:sp>
    </p:spTree>
    <p:extLst>
      <p:ext uri="{BB962C8B-B14F-4D97-AF65-F5344CB8AC3E}">
        <p14:creationId xmlns:p14="http://schemas.microsoft.com/office/powerpoint/2010/main" val="38470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Learning by training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Adjust by test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Optimize by model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Prediction by regression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480D7-026B-458A-B337-47E890D910D5}"/>
              </a:ext>
            </a:extLst>
          </p:cNvPr>
          <p:cNvSpPr txBox="1"/>
          <p:nvPr/>
        </p:nvSpPr>
        <p:spPr>
          <a:xfrm>
            <a:off x="838198" y="4783187"/>
            <a:ext cx="105155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37D9"/>
                </a:solidFill>
              </a:rPr>
              <a:t>Covariance function (Kernel) drives the model behavior!</a:t>
            </a:r>
          </a:p>
        </p:txBody>
      </p:sp>
    </p:spTree>
    <p:extLst>
      <p:ext uri="{BB962C8B-B14F-4D97-AF65-F5344CB8AC3E}">
        <p14:creationId xmlns:p14="http://schemas.microsoft.com/office/powerpoint/2010/main" val="326952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388684"/>
            <a:ext cx="3754898" cy="124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4095C-B640-4B76-A6CE-E06F5EDDBBA5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5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C77A20-A9AF-4017-B85E-C56BE4EE5ADE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48D68C-50DE-40AD-9537-D4281B6F2A02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46435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707E08-81E2-4B20-812B-A3937C6AB92D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6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CC6250-B88D-47BA-ABF8-D4D13296DDB1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665515" y="2468626"/>
            <a:ext cx="4792057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FORMAT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61E89-6AB9-448C-9CCC-66AB32304986}"/>
              </a:ext>
            </a:extLst>
          </p:cNvPr>
          <p:cNvSpPr txBox="1"/>
          <p:nvPr/>
        </p:nvSpPr>
        <p:spPr>
          <a:xfrm>
            <a:off x="6136841" y="3088322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MEASURE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3167E-0ADA-49A6-98F6-0D48623F4B05}"/>
              </a:ext>
            </a:extLst>
          </p:cNvPr>
          <p:cNvSpPr txBox="1"/>
          <p:nvPr/>
        </p:nvSpPr>
        <p:spPr>
          <a:xfrm>
            <a:off x="1140967" y="4325644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VALUE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F16A6-65C0-4E2A-AF1D-E9683710AD37}"/>
              </a:ext>
            </a:extLst>
          </p:cNvPr>
          <p:cNvSpPr/>
          <p:nvPr/>
        </p:nvSpPr>
        <p:spPr>
          <a:xfrm>
            <a:off x="5989739" y="4513277"/>
            <a:ext cx="1551964" cy="196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7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1B4FB4-331D-4634-82BA-66984F2F1DC2}"/>
              </a:ext>
            </a:extLst>
          </p:cNvPr>
          <p:cNvSpPr/>
          <p:nvPr/>
        </p:nvSpPr>
        <p:spPr>
          <a:xfrm>
            <a:off x="1309622" y="4465841"/>
            <a:ext cx="3417174" cy="1935736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10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9434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4AC8DC-F711-42C4-9386-09BF36B8E52F}"/>
              </a:ext>
            </a:extLst>
          </p:cNvPr>
          <p:cNvSpPr/>
          <p:nvPr/>
        </p:nvSpPr>
        <p:spPr>
          <a:xfrm rot="8171307">
            <a:off x="6589048" y="55156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FB1878-ED5B-4F76-9E04-930889EF8CAA}"/>
              </a:ext>
            </a:extLst>
          </p:cNvPr>
          <p:cNvSpPr/>
          <p:nvPr/>
        </p:nvSpPr>
        <p:spPr>
          <a:xfrm rot="18900000">
            <a:off x="7982396" y="2935525"/>
            <a:ext cx="2945705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0F426-0714-41C0-AB07-F5917771729A}"/>
              </a:ext>
            </a:extLst>
          </p:cNvPr>
          <p:cNvSpPr txBox="1"/>
          <p:nvPr/>
        </p:nvSpPr>
        <p:spPr>
          <a:xfrm rot="18900000">
            <a:off x="6160172" y="4179591"/>
            <a:ext cx="2810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360° </a:t>
            </a:r>
          </a:p>
          <a:p>
            <a:pPr algn="ctr"/>
            <a:r>
              <a:rPr lang="en-US" sz="2800" b="1" dirty="0">
                <a:solidFill>
                  <a:srgbClr val="FF37D9"/>
                </a:solidFill>
              </a:rPr>
              <a:t>Periodicity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04102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43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1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89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Scaling in dependency of training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Scaling in dependency of 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of influence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4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Scaling in dependency of 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of influence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fit by model likelihoods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2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Scaling in dependency of 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of influence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fit by model likelihoods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 generalization by losses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5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D4FE3-74CC-4C0B-A0DD-35507141F429}"/>
              </a:ext>
            </a:extLst>
          </p:cNvPr>
          <p:cNvSpPr/>
          <p:nvPr/>
        </p:nvSpPr>
        <p:spPr>
          <a:xfrm>
            <a:off x="7854462" y="1742830"/>
            <a:ext cx="2125784" cy="865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97EB6-392F-4D90-98A8-7FEF45F6AE9E}"/>
              </a:ext>
            </a:extLst>
          </p:cNvPr>
          <p:cNvSpPr/>
          <p:nvPr/>
        </p:nvSpPr>
        <p:spPr>
          <a:xfrm>
            <a:off x="7987323" y="5728677"/>
            <a:ext cx="1813169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11EF6-CA59-4EE2-80F9-66CFE3A35AAA}"/>
              </a:ext>
            </a:extLst>
          </p:cNvPr>
          <p:cNvSpPr/>
          <p:nvPr/>
        </p:nvSpPr>
        <p:spPr>
          <a:xfrm>
            <a:off x="8051800" y="2482388"/>
            <a:ext cx="1826848" cy="3194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24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2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80335"/>
            <a:ext cx="3360615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94294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3508-2002-44BF-AB74-77682EF96359}"/>
              </a:ext>
            </a:extLst>
          </p:cNvPr>
          <p:cNvSpPr txBox="1"/>
          <p:nvPr/>
        </p:nvSpPr>
        <p:spPr>
          <a:xfrm>
            <a:off x="5176007" y="1809549"/>
            <a:ext cx="616846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Contactless angle measurement</a:t>
            </a:r>
          </a:p>
        </p:txBody>
      </p:sp>
    </p:spTree>
    <p:extLst>
      <p:ext uri="{BB962C8B-B14F-4D97-AF65-F5344CB8AC3E}">
        <p14:creationId xmlns:p14="http://schemas.microsoft.com/office/powerpoint/2010/main" val="543597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31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38600" y="5096782"/>
            <a:ext cx="4025570" cy="589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12663"/>
            <a:ext cx="3360615" cy="594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35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51577"/>
            <a:ext cx="4081586" cy="64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9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40087"/>
            <a:ext cx="3360615" cy="5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1"/>
            <a:ext cx="4081586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0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1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2"/>
            <a:ext cx="4081586" cy="5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9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67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4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Modul driven</a:t>
            </a:r>
          </a:p>
        </p:txBody>
      </p:sp>
    </p:spTree>
    <p:extLst>
      <p:ext uri="{BB962C8B-B14F-4D97-AF65-F5344CB8AC3E}">
        <p14:creationId xmlns:p14="http://schemas.microsoft.com/office/powerpoint/2010/main" val="347688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Modul 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Reusability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</p:txBody>
      </p:sp>
    </p:spTree>
    <p:extLst>
      <p:ext uri="{BB962C8B-B14F-4D97-AF65-F5344CB8AC3E}">
        <p14:creationId xmlns:p14="http://schemas.microsoft.com/office/powerpoint/2010/main" val="3089405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 Development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Modul 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Reusability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Expandability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860428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 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3AA8C-C1C8-4E81-B664-964D14C94DC2}"/>
              </a:ext>
            </a:extLst>
          </p:cNvPr>
          <p:cNvSpPr txBox="1"/>
          <p:nvPr/>
        </p:nvSpPr>
        <p:spPr>
          <a:xfrm>
            <a:off x="5629013" y="1904301"/>
            <a:ext cx="13674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Characteristics of one Sensor Pixel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CD543-0B08-49C9-BE91-80663F0BF91B}"/>
              </a:ext>
            </a:extLst>
          </p:cNvPr>
          <p:cNvSpPr txBox="1"/>
          <p:nvPr/>
        </p:nvSpPr>
        <p:spPr>
          <a:xfrm>
            <a:off x="9990589" y="2005022"/>
            <a:ext cx="13674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Rotation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9F98F-911B-4EA9-8ACD-8C3A13D1FDCF}"/>
              </a:ext>
            </a:extLst>
          </p:cNvPr>
          <p:cNvSpPr txBox="1"/>
          <p:nvPr/>
        </p:nvSpPr>
        <p:spPr>
          <a:xfrm>
            <a:off x="7949917" y="3034826"/>
            <a:ext cx="96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Coordinate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47283-4931-48EA-B7B4-29B1FEA9CA86}"/>
              </a:ext>
            </a:extLst>
          </p:cNvPr>
          <p:cNvSpPr txBox="1"/>
          <p:nvPr/>
        </p:nvSpPr>
        <p:spPr>
          <a:xfrm>
            <a:off x="8013533" y="3853326"/>
            <a:ext cx="8332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Encoder</a:t>
            </a:r>
          </a:p>
          <a:p>
            <a:pPr algn="ctr"/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0A646-5629-4CB4-BA13-CB53CD77C6F0}"/>
              </a:ext>
            </a:extLst>
          </p:cNvPr>
          <p:cNvSpPr txBox="1"/>
          <p:nvPr/>
        </p:nvSpPr>
        <p:spPr>
          <a:xfrm>
            <a:off x="7916361" y="4278753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B293D-298D-45F1-A180-AC322938B17F}"/>
              </a:ext>
            </a:extLst>
          </p:cNvPr>
          <p:cNvSpPr txBox="1"/>
          <p:nvPr/>
        </p:nvSpPr>
        <p:spPr>
          <a:xfrm>
            <a:off x="7916361" y="456440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Pixel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5DD0E-5FB8-4C86-A69E-681D6A71ADAE}"/>
              </a:ext>
            </a:extLst>
          </p:cNvPr>
          <p:cNvSpPr txBox="1"/>
          <p:nvPr/>
        </p:nvSpPr>
        <p:spPr>
          <a:xfrm>
            <a:off x="10302877" y="509495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Root Position</a:t>
            </a:r>
          </a:p>
        </p:txBody>
      </p:sp>
    </p:spTree>
    <p:extLst>
      <p:ext uri="{BB962C8B-B14F-4D97-AF65-F5344CB8AC3E}">
        <p14:creationId xmlns:p14="http://schemas.microsoft.com/office/powerpoint/2010/main" val="386574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509EA-3EB0-4FDA-9FE5-1EB53D101FD3}"/>
              </a:ext>
            </a:extLst>
          </p:cNvPr>
          <p:cNvSpPr txBox="1"/>
          <p:nvPr/>
        </p:nvSpPr>
        <p:spPr>
          <a:xfrm>
            <a:off x="5176007" y="1809549"/>
            <a:ext cx="616846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Contactless angle measurement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Angle encoded by magnetic field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235AB-87EA-4A28-80EF-3230C66E6FCA}"/>
              </a:ext>
            </a:extLst>
          </p:cNvPr>
          <p:cNvSpPr txBox="1"/>
          <p:nvPr/>
        </p:nvSpPr>
        <p:spPr>
          <a:xfrm>
            <a:off x="3296871" y="3833201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23741-DB6E-4049-A248-C710B0FA9398}"/>
              </a:ext>
            </a:extLst>
          </p:cNvPr>
          <p:cNvSpPr txBox="1"/>
          <p:nvPr/>
        </p:nvSpPr>
        <p:spPr>
          <a:xfrm>
            <a:off x="3296871" y="4690276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Angular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27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 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 of sizes, position, shape and voltage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1A433-D5EC-46FE-9086-B7CF3E7841A9}"/>
              </a:ext>
            </a:extLst>
          </p:cNvPr>
          <p:cNvSpPr txBox="1"/>
          <p:nvPr/>
        </p:nvSpPr>
        <p:spPr>
          <a:xfrm>
            <a:off x="5629013" y="1904301"/>
            <a:ext cx="13674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Characteristics of one Sensor Pixel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A49B1-65B3-42BB-9632-E207CEEEF08A}"/>
              </a:ext>
            </a:extLst>
          </p:cNvPr>
          <p:cNvSpPr txBox="1"/>
          <p:nvPr/>
        </p:nvSpPr>
        <p:spPr>
          <a:xfrm>
            <a:off x="9990589" y="2005022"/>
            <a:ext cx="13674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Rotation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E6558-CB5A-437C-B940-DD797CA14812}"/>
              </a:ext>
            </a:extLst>
          </p:cNvPr>
          <p:cNvSpPr txBox="1"/>
          <p:nvPr/>
        </p:nvSpPr>
        <p:spPr>
          <a:xfrm>
            <a:off x="7949917" y="3034826"/>
            <a:ext cx="96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Coordinate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56003-EAE3-451F-8CFB-46A2DEE67BB8}"/>
              </a:ext>
            </a:extLst>
          </p:cNvPr>
          <p:cNvSpPr txBox="1"/>
          <p:nvPr/>
        </p:nvSpPr>
        <p:spPr>
          <a:xfrm>
            <a:off x="8013533" y="3853326"/>
            <a:ext cx="8332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Encoder</a:t>
            </a:r>
          </a:p>
          <a:p>
            <a:pPr algn="ctr"/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2AF5A-84BD-47D9-B79C-091A7BBF2C5D}"/>
              </a:ext>
            </a:extLst>
          </p:cNvPr>
          <p:cNvSpPr txBox="1"/>
          <p:nvPr/>
        </p:nvSpPr>
        <p:spPr>
          <a:xfrm>
            <a:off x="7916361" y="4278753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DF5C6-B79A-4BDC-8E7A-369D634C06BA}"/>
              </a:ext>
            </a:extLst>
          </p:cNvPr>
          <p:cNvSpPr txBox="1"/>
          <p:nvPr/>
        </p:nvSpPr>
        <p:spPr>
          <a:xfrm>
            <a:off x="7916361" y="456440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Pixel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839234-8459-4107-BF61-7CD3DCB13683}"/>
              </a:ext>
            </a:extLst>
          </p:cNvPr>
          <p:cNvSpPr txBox="1"/>
          <p:nvPr/>
        </p:nvSpPr>
        <p:spPr>
          <a:xfrm>
            <a:off x="10302877" y="509495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Root Position</a:t>
            </a:r>
          </a:p>
        </p:txBody>
      </p:sp>
    </p:spTree>
    <p:extLst>
      <p:ext uri="{BB962C8B-B14F-4D97-AF65-F5344CB8AC3E}">
        <p14:creationId xmlns:p14="http://schemas.microsoft.com/office/powerpoint/2010/main" val="1784279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 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 of sizes, position, shape and voltage supply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Determine start and rest position of the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B6569-62BB-471C-998B-DB3BE12B71CC}"/>
              </a:ext>
            </a:extLst>
          </p:cNvPr>
          <p:cNvSpPr txBox="1"/>
          <p:nvPr/>
        </p:nvSpPr>
        <p:spPr>
          <a:xfrm>
            <a:off x="5629013" y="1904301"/>
            <a:ext cx="13674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Characteristics of one Sensor Pixel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A5DDC-C8E6-4475-999A-13E48FF6FA52}"/>
              </a:ext>
            </a:extLst>
          </p:cNvPr>
          <p:cNvSpPr txBox="1"/>
          <p:nvPr/>
        </p:nvSpPr>
        <p:spPr>
          <a:xfrm>
            <a:off x="9990589" y="2005022"/>
            <a:ext cx="13674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Rotation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02B58-84DD-494E-890A-301615B903D7}"/>
              </a:ext>
            </a:extLst>
          </p:cNvPr>
          <p:cNvSpPr txBox="1"/>
          <p:nvPr/>
        </p:nvSpPr>
        <p:spPr>
          <a:xfrm>
            <a:off x="7949917" y="3034826"/>
            <a:ext cx="96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Coordinate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74C7E-C655-47CD-9FF1-FA4D98592FEC}"/>
              </a:ext>
            </a:extLst>
          </p:cNvPr>
          <p:cNvSpPr txBox="1"/>
          <p:nvPr/>
        </p:nvSpPr>
        <p:spPr>
          <a:xfrm>
            <a:off x="8013533" y="3853326"/>
            <a:ext cx="8332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Encoder</a:t>
            </a:r>
          </a:p>
          <a:p>
            <a:pPr algn="ctr"/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8A339-238E-4D83-B640-05642D6C281B}"/>
              </a:ext>
            </a:extLst>
          </p:cNvPr>
          <p:cNvSpPr txBox="1"/>
          <p:nvPr/>
        </p:nvSpPr>
        <p:spPr>
          <a:xfrm>
            <a:off x="7916361" y="4278753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53AA8-A44D-455A-971C-40823A93823E}"/>
              </a:ext>
            </a:extLst>
          </p:cNvPr>
          <p:cNvSpPr txBox="1"/>
          <p:nvPr/>
        </p:nvSpPr>
        <p:spPr>
          <a:xfrm>
            <a:off x="7916361" y="456440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Pixel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8909E-BC7F-45E0-8014-774602F38BA1}"/>
              </a:ext>
            </a:extLst>
          </p:cNvPr>
          <p:cNvSpPr txBox="1"/>
          <p:nvPr/>
        </p:nvSpPr>
        <p:spPr>
          <a:xfrm>
            <a:off x="10302877" y="5094956"/>
            <a:ext cx="10514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Root Position</a:t>
            </a:r>
          </a:p>
        </p:txBody>
      </p:sp>
    </p:spTree>
    <p:extLst>
      <p:ext uri="{BB962C8B-B14F-4D97-AF65-F5344CB8AC3E}">
        <p14:creationId xmlns:p14="http://schemas.microsoft.com/office/powerpoint/2010/main" val="1131206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7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Imprinting configuration at 1 mm and 200 kA/m</a:t>
            </a:r>
          </a:p>
        </p:txBody>
      </p:sp>
    </p:spTree>
    <p:extLst>
      <p:ext uri="{BB962C8B-B14F-4D97-AF65-F5344CB8AC3E}">
        <p14:creationId xmlns:p14="http://schemas.microsoft.com/office/powerpoint/2010/main" val="272855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Imprinting configuration at 1 mm and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Minimal distance at 	         4 mm and 25 kA/m</a:t>
            </a:r>
          </a:p>
        </p:txBody>
      </p:sp>
    </p:spTree>
    <p:extLst>
      <p:ext uri="{BB962C8B-B14F-4D97-AF65-F5344CB8AC3E}">
        <p14:creationId xmlns:p14="http://schemas.microsoft.com/office/powerpoint/2010/main" val="680244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034693" y="500891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Imprinting configuration at 1 mm and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Minimal distance at 	         4 mm and 25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Linear area at                        7 mm and 7,4 kA/m</a:t>
            </a:r>
          </a:p>
        </p:txBody>
      </p:sp>
    </p:spTree>
    <p:extLst>
      <p:ext uri="{BB962C8B-B14F-4D97-AF65-F5344CB8AC3E}">
        <p14:creationId xmlns:p14="http://schemas.microsoft.com/office/powerpoint/2010/main" val="3766364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5602584" y="2050181"/>
            <a:ext cx="2222755" cy="268114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und initiate simulation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3590739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7883090" y="3089709"/>
            <a:ext cx="3590223" cy="1641612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und initiate simulation parameters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Execute in nested for loops</a:t>
            </a:r>
          </a:p>
        </p:txBody>
      </p:sp>
    </p:spTree>
    <p:extLst>
      <p:ext uri="{BB962C8B-B14F-4D97-AF65-F5344CB8AC3E}">
        <p14:creationId xmlns:p14="http://schemas.microsoft.com/office/powerpoint/2010/main" val="2695742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6525927" y="2990865"/>
            <a:ext cx="2473693" cy="103240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und initiate simulation parameters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Execute in nested for loops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Save data containers</a:t>
            </a:r>
          </a:p>
        </p:txBody>
      </p:sp>
    </p:spTree>
    <p:extLst>
      <p:ext uri="{BB962C8B-B14F-4D97-AF65-F5344CB8AC3E}">
        <p14:creationId xmlns:p14="http://schemas.microsoft.com/office/powerpoint/2010/main" val="76863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CE301-EC38-4820-8CAB-A2CAFD45D522}"/>
              </a:ext>
            </a:extLst>
          </p:cNvPr>
          <p:cNvSpPr txBox="1"/>
          <p:nvPr/>
        </p:nvSpPr>
        <p:spPr>
          <a:xfrm>
            <a:off x="5176007" y="1809549"/>
            <a:ext cx="616846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Contactless angle measurement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Angle encoded by magnetic field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Field strength measurement in X-/ Y-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0DC6E-694A-4238-98B3-7A045226EF39}"/>
              </a:ext>
            </a:extLst>
          </p:cNvPr>
          <p:cNvSpPr txBox="1"/>
          <p:nvPr/>
        </p:nvSpPr>
        <p:spPr>
          <a:xfrm>
            <a:off x="3296871" y="3833201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ED8B7-5812-4ACD-9ACC-1D6B6E79980D}"/>
              </a:ext>
            </a:extLst>
          </p:cNvPr>
          <p:cNvSpPr txBox="1"/>
          <p:nvPr/>
        </p:nvSpPr>
        <p:spPr>
          <a:xfrm>
            <a:off x="3296871" y="4690276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Angular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50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49BAF-ECA9-402F-BCC9-DA40463CFECE}"/>
              </a:ext>
            </a:extLst>
          </p:cNvPr>
          <p:cNvSpPr/>
          <p:nvPr/>
        </p:nvSpPr>
        <p:spPr>
          <a:xfrm>
            <a:off x="8901907" y="1512229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Input – simulation angle</a:t>
            </a:r>
          </a:p>
        </p:txBody>
      </p:sp>
    </p:spTree>
    <p:extLst>
      <p:ext uri="{BB962C8B-B14F-4D97-AF65-F5344CB8AC3E}">
        <p14:creationId xmlns:p14="http://schemas.microsoft.com/office/powerpoint/2010/main" val="267666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Input – simulation angle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Mesh grid – calculation at each Sensor Pixel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B08EF-C75A-4E38-A91D-EE33D41A44B0}"/>
              </a:ext>
            </a:extLst>
          </p:cNvPr>
          <p:cNvSpPr/>
          <p:nvPr/>
        </p:nvSpPr>
        <p:spPr>
          <a:xfrm>
            <a:off x="6003092" y="1577998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6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 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Input – simulation angle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Mesh grid – calculation at each Sensor Pixel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Mapping – Take reference voltages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B39C9-81F2-4632-8691-37BA25445F61}"/>
              </a:ext>
            </a:extLst>
          </p:cNvPr>
          <p:cNvSpPr/>
          <p:nvPr/>
        </p:nvSpPr>
        <p:spPr>
          <a:xfrm>
            <a:off x="5900286" y="3982713"/>
            <a:ext cx="5592278" cy="228694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36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 Standardized Logarithmic Loss</a:t>
            </a:r>
          </a:p>
        </p:txBody>
      </p:sp>
    </p:spTree>
    <p:extLst>
      <p:ext uri="{BB962C8B-B14F-4D97-AF65-F5344CB8AC3E}">
        <p14:creationId xmlns:p14="http://schemas.microsoft.com/office/powerpoint/2010/main" val="1652959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92104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Mean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2283B-1AAA-4E9D-A2C7-9A5B9B12A642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Scaling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057524-0348-4C4E-B5FF-1FE9AC0B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42AC0-C952-435A-A2C8-ADFFF8F18BDB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 Standardized Logarithmic Loss</a:t>
            </a:r>
          </a:p>
        </p:txBody>
      </p:sp>
    </p:spTree>
    <p:extLst>
      <p:ext uri="{BB962C8B-B14F-4D97-AF65-F5344CB8AC3E}">
        <p14:creationId xmlns:p14="http://schemas.microsoft.com/office/powerpoint/2010/main" val="2733406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92104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Mean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computation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4728E-F754-415C-A325-DC26A15C715D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EAAA5-CDFA-4207-B4FD-474749C25812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Scaling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C5E80-2AB2-4560-97B2-BFB44338316D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 Standardized Logarithmic Loss</a:t>
            </a:r>
          </a:p>
        </p:txBody>
      </p:sp>
    </p:spTree>
    <p:extLst>
      <p:ext uri="{BB962C8B-B14F-4D97-AF65-F5344CB8AC3E}">
        <p14:creationId xmlns:p14="http://schemas.microsoft.com/office/powerpoint/2010/main" val="1609646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6" y="1838425"/>
            <a:ext cx="39727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Mean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Number of runs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AC2EB-8998-4D2A-AF66-2048ABDA9380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2E3E7-0E35-44D5-AC1B-78B464029FC8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Scaling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84839-5BEE-4917-AF3B-B20CCAF398B1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 Standardized Logarithmic Loss</a:t>
            </a:r>
          </a:p>
        </p:txBody>
      </p:sp>
    </p:spTree>
    <p:extLst>
      <p:ext uri="{BB962C8B-B14F-4D97-AF65-F5344CB8AC3E}">
        <p14:creationId xmlns:p14="http://schemas.microsoft.com/office/powerpoint/2010/main" val="2952516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BB27B1-E188-4617-AD2B-3265EBF67A92}"/>
              </a:ext>
            </a:extLst>
          </p:cNvPr>
          <p:cNvSpPr/>
          <p:nvPr/>
        </p:nvSpPr>
        <p:spPr>
          <a:xfrm>
            <a:off x="8768611" y="3569917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9E9520-6C8E-4E12-83AC-72342B736FFC}"/>
              </a:ext>
            </a:extLst>
          </p:cNvPr>
          <p:cNvSpPr/>
          <p:nvPr/>
        </p:nvSpPr>
        <p:spPr>
          <a:xfrm rot="10800000">
            <a:off x="9845044" y="3560290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EF9073-64CB-42C6-964E-D907EB95F426}"/>
              </a:ext>
            </a:extLst>
          </p:cNvPr>
          <p:cNvSpPr/>
          <p:nvPr/>
        </p:nvSpPr>
        <p:spPr>
          <a:xfrm rot="5400000">
            <a:off x="9276548" y="2759097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F4CEA-73DB-4736-A937-AE6B52F1E70F}"/>
              </a:ext>
            </a:extLst>
          </p:cNvPr>
          <p:cNvSpPr/>
          <p:nvPr/>
        </p:nvSpPr>
        <p:spPr>
          <a:xfrm rot="16200000">
            <a:off x="9305427" y="4330918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0C8C2C-333C-4E48-9580-4028B5FA3F5F}"/>
              </a:ext>
            </a:extLst>
          </p:cNvPr>
          <p:cNvSpPr/>
          <p:nvPr/>
        </p:nvSpPr>
        <p:spPr>
          <a:xfrm rot="10800000">
            <a:off x="770081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F21176-F054-4BEA-9B02-E5B95FD22A94}"/>
              </a:ext>
            </a:extLst>
          </p:cNvPr>
          <p:cNvSpPr/>
          <p:nvPr/>
        </p:nvSpPr>
        <p:spPr>
          <a:xfrm>
            <a:off x="432074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9415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Mean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Number of runs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Parameter bounds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323EE-36FD-41AB-9818-71608841ED78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C1E4B-53B5-4AF3-B6AF-36CB75592E3D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Scaling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32B07-2339-4667-AB72-443C2B9790F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 Standardized Logarithmic Loss</a:t>
            </a:r>
          </a:p>
        </p:txBody>
      </p:sp>
    </p:spTree>
    <p:extLst>
      <p:ext uri="{BB962C8B-B14F-4D97-AF65-F5344CB8AC3E}">
        <p14:creationId xmlns:p14="http://schemas.microsoft.com/office/powerpoint/2010/main" val="1332251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Training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6F0612-E7F5-4508-AF87-31ADA8DBA879}"/>
              </a:ext>
            </a:extLst>
          </p:cNvPr>
          <p:cNvSpPr/>
          <p:nvPr/>
        </p:nvSpPr>
        <p:spPr>
          <a:xfrm>
            <a:off x="6654800" y="3979333"/>
            <a:ext cx="4698998" cy="846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62196-D936-4445-A75C-5DDC46150D3C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</p:spTree>
    <p:extLst>
      <p:ext uri="{BB962C8B-B14F-4D97-AF65-F5344CB8AC3E}">
        <p14:creationId xmlns:p14="http://schemas.microsoft.com/office/powerpoint/2010/main" val="377602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FF20220-8C31-4EF4-BC33-BB10D559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E6452-337B-43C2-8D22-59A63D803E03}"/>
              </a:ext>
            </a:extLst>
          </p:cNvPr>
          <p:cNvSpPr txBox="1"/>
          <p:nvPr/>
        </p:nvSpPr>
        <p:spPr>
          <a:xfrm>
            <a:off x="3296872" y="2055303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5F25B-A753-4F20-A84C-6E9DEFC97945}"/>
              </a:ext>
            </a:extLst>
          </p:cNvPr>
          <p:cNvSpPr txBox="1"/>
          <p:nvPr/>
        </p:nvSpPr>
        <p:spPr>
          <a:xfrm>
            <a:off x="3296871" y="3833201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9DB47-0FAC-42A7-9716-348F26339602}"/>
              </a:ext>
            </a:extLst>
          </p:cNvPr>
          <p:cNvSpPr txBox="1"/>
          <p:nvPr/>
        </p:nvSpPr>
        <p:spPr>
          <a:xfrm>
            <a:off x="3296871" y="4690276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Angular sensor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1916F-8FD6-4167-9503-FA668CB9665D}"/>
              </a:ext>
            </a:extLst>
          </p:cNvPr>
          <p:cNvSpPr/>
          <p:nvPr/>
        </p:nvSpPr>
        <p:spPr>
          <a:xfrm>
            <a:off x="5989739" y="4479532"/>
            <a:ext cx="1895912" cy="1728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84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Training mode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and initiate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649B2-5B6E-45FF-B014-5F8ACE1C2B15}"/>
              </a:ext>
            </a:extLst>
          </p:cNvPr>
          <p:cNvSpPr/>
          <p:nvPr/>
        </p:nvSpPr>
        <p:spPr>
          <a:xfrm>
            <a:off x="5438273" y="2419267"/>
            <a:ext cx="2107933" cy="147896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E4F90-9B13-4A81-8017-E86578B3B485}"/>
              </a:ext>
            </a:extLst>
          </p:cNvPr>
          <p:cNvSpPr/>
          <p:nvPr/>
        </p:nvSpPr>
        <p:spPr>
          <a:xfrm>
            <a:off x="6654800" y="3979333"/>
            <a:ext cx="4698998" cy="846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Training mode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and initiate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 with embedded scaling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21CEC-C29E-4999-A794-AD145048171B}"/>
              </a:ext>
            </a:extLst>
          </p:cNvPr>
          <p:cNvSpPr/>
          <p:nvPr/>
        </p:nvSpPr>
        <p:spPr>
          <a:xfrm>
            <a:off x="5699762" y="407548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4B419-0C58-47E6-819D-FB73C97B1AA2}"/>
              </a:ext>
            </a:extLst>
          </p:cNvPr>
          <p:cNvSpPr/>
          <p:nvPr/>
        </p:nvSpPr>
        <p:spPr>
          <a:xfrm>
            <a:off x="7863840" y="2063510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300C7-D318-4D5E-A2CA-45049CA47352}"/>
              </a:ext>
            </a:extLst>
          </p:cNvPr>
          <p:cNvSpPr/>
          <p:nvPr/>
        </p:nvSpPr>
        <p:spPr>
          <a:xfrm>
            <a:off x="6654800" y="3979333"/>
            <a:ext cx="4698998" cy="846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66DB1-C932-4B88-A6E7-DB80EA98C05F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</p:spTree>
    <p:extLst>
      <p:ext uri="{BB962C8B-B14F-4D97-AF65-F5344CB8AC3E}">
        <p14:creationId xmlns:p14="http://schemas.microsoft.com/office/powerpoint/2010/main" val="1474947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Training mode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and initiate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 with embedded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Final scaling and valuing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CF256-4CD2-4C47-BF83-F27AEAD109F0}"/>
              </a:ext>
            </a:extLst>
          </p:cNvPr>
          <p:cNvSpPr/>
          <p:nvPr/>
        </p:nvSpPr>
        <p:spPr>
          <a:xfrm>
            <a:off x="7881485" y="3457569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A99362-32E3-4A1C-9897-A425F3840CAE}"/>
              </a:ext>
            </a:extLst>
          </p:cNvPr>
          <p:cNvSpPr/>
          <p:nvPr/>
        </p:nvSpPr>
        <p:spPr>
          <a:xfrm>
            <a:off x="9833811" y="206030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CD934-C7BB-47D4-ADF8-6500DEAEF26A}"/>
              </a:ext>
            </a:extLst>
          </p:cNvPr>
          <p:cNvSpPr/>
          <p:nvPr/>
        </p:nvSpPr>
        <p:spPr>
          <a:xfrm>
            <a:off x="9606013" y="2733575"/>
            <a:ext cx="1747785" cy="55386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8E2D5C-C1A9-41C4-8A60-95DCA3CF2F82}"/>
              </a:ext>
            </a:extLst>
          </p:cNvPr>
          <p:cNvSpPr/>
          <p:nvPr/>
        </p:nvSpPr>
        <p:spPr>
          <a:xfrm>
            <a:off x="6654800" y="3979333"/>
            <a:ext cx="4698998" cy="846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EDE75-016F-4AAC-9151-CCFD01DDCB42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  <a:p>
            <a:r>
              <a:rPr lang="en-US" sz="1400" dirty="0"/>
              <a:t>MSLLR – Mean Standardized Logarithmic Loss Radius</a:t>
            </a:r>
          </a:p>
        </p:txBody>
      </p:sp>
    </p:spTree>
    <p:extLst>
      <p:ext uri="{BB962C8B-B14F-4D97-AF65-F5344CB8AC3E}">
        <p14:creationId xmlns:p14="http://schemas.microsoft.com/office/powerpoint/2010/main" val="129276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4C29A4-DC3E-4F21-B161-253CA58ED7E8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03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 based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389778-C483-4D8B-97AD-5C404D79DC2C}"/>
              </a:ext>
            </a:extLst>
          </p:cNvPr>
          <p:cNvSpPr/>
          <p:nvPr/>
        </p:nvSpPr>
        <p:spPr>
          <a:xfrm>
            <a:off x="7170821" y="2695074"/>
            <a:ext cx="3378467" cy="4908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BEA35D-2988-45DE-8DFF-B1AB53EE2505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 based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Framework 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B785B-C135-437F-801A-2AB382C5689E}"/>
              </a:ext>
            </a:extLst>
          </p:cNvPr>
          <p:cNvSpPr/>
          <p:nvPr/>
        </p:nvSpPr>
        <p:spPr>
          <a:xfrm>
            <a:off x="6015790" y="3320716"/>
            <a:ext cx="1001028" cy="5293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F7AAC-1A76-4EB1-A990-3DD9D41144DD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1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 based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Framework 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up references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E50208-1C84-49F9-8B47-73F511A85223}"/>
              </a:ext>
            </a:extLst>
          </p:cNvPr>
          <p:cNvSpPr/>
          <p:nvPr/>
        </p:nvSpPr>
        <p:spPr>
          <a:xfrm>
            <a:off x="7207717" y="3319111"/>
            <a:ext cx="1166261" cy="99223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E7654-0504-4FAC-A034-13C41C0B5305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0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 based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Framework 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up references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functionality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96F3B-3F89-4478-9B69-FA3D160E98D3}"/>
              </a:ext>
            </a:extLst>
          </p:cNvPr>
          <p:cNvSpPr/>
          <p:nvPr/>
        </p:nvSpPr>
        <p:spPr>
          <a:xfrm>
            <a:off x="8409270" y="3317507"/>
            <a:ext cx="1166261" cy="21496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65956-70E7-49A0-9DB1-4C78C6E161FA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1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Sequential 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 based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Framework configuration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 up references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Load functionality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Parametrize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2DC8D4-B7E8-450E-BDEE-F8F060A85C1E}"/>
              </a:ext>
            </a:extLst>
          </p:cNvPr>
          <p:cNvSpPr/>
          <p:nvPr/>
        </p:nvSpPr>
        <p:spPr>
          <a:xfrm>
            <a:off x="9591574" y="3325526"/>
            <a:ext cx="1166261" cy="324138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8F87B-4A74-4047-B4B8-2C7629FD3B20}"/>
              </a:ext>
            </a:extLst>
          </p:cNvPr>
          <p:cNvSpPr/>
          <p:nvPr/>
        </p:nvSpPr>
        <p:spPr>
          <a:xfrm>
            <a:off x="6096000" y="5689600"/>
            <a:ext cx="3200401" cy="74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8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C0E8B-08FD-4E92-8149-657B7D0BB099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 Logarithmic Loss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2B2AA-DF0D-48A8-AF87-30446B61FC25}"/>
              </a:ext>
            </a:extLst>
          </p:cNvPr>
          <p:cNvSpPr/>
          <p:nvPr/>
        </p:nvSpPr>
        <p:spPr>
          <a:xfrm>
            <a:off x="8390467" y="4902200"/>
            <a:ext cx="3124200" cy="95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Application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5DF145-E59C-4ABB-8B45-AEBA31569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64B64-0CC4-4BF5-A1E6-B16666909A32}"/>
              </a:ext>
            </a:extLst>
          </p:cNvPr>
          <p:cNvSpPr txBox="1"/>
          <p:nvPr/>
        </p:nvSpPr>
        <p:spPr>
          <a:xfrm>
            <a:off x="3296872" y="2055303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Magnet Rotation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415A3-27B4-4018-B6D9-E5D0313C4FEA}"/>
              </a:ext>
            </a:extLst>
          </p:cNvPr>
          <p:cNvSpPr txBox="1"/>
          <p:nvPr/>
        </p:nvSpPr>
        <p:spPr>
          <a:xfrm>
            <a:off x="3296871" y="3833201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2AF43-D411-4AD3-823B-CC0AEAC52851}"/>
              </a:ext>
            </a:extLst>
          </p:cNvPr>
          <p:cNvSpPr txBox="1"/>
          <p:nvPr/>
        </p:nvSpPr>
        <p:spPr>
          <a:xfrm>
            <a:off x="3296871" y="4690276"/>
            <a:ext cx="187074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Angular sensor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719C5-0C14-44D7-A9B3-EA1657DED66D}"/>
              </a:ext>
            </a:extLst>
          </p:cNvPr>
          <p:cNvSpPr/>
          <p:nvPr/>
        </p:nvSpPr>
        <p:spPr>
          <a:xfrm>
            <a:off x="5928818" y="4479532"/>
            <a:ext cx="1586216" cy="199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91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Noise Variance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A773F-F38F-4DB7-87B5-F3A9C3ECB96D}"/>
              </a:ext>
            </a:extLst>
          </p:cNvPr>
          <p:cNvSpPr/>
          <p:nvPr/>
        </p:nvSpPr>
        <p:spPr>
          <a:xfrm>
            <a:off x="5215288" y="2606841"/>
            <a:ext cx="1012257" cy="118551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BBE0C-AF2E-428F-AB91-B589E1FFC991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 Logarithmic Loss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9CE7C-8261-47E8-9307-B4E6467F7E0C}"/>
              </a:ext>
            </a:extLst>
          </p:cNvPr>
          <p:cNvSpPr/>
          <p:nvPr/>
        </p:nvSpPr>
        <p:spPr>
          <a:xfrm>
            <a:off x="8390467" y="4902200"/>
            <a:ext cx="3124200" cy="95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33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Noise Variance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DA5F16-C0BD-4D6F-8D87-CD1091DDA2B6}"/>
              </a:ext>
            </a:extLst>
          </p:cNvPr>
          <p:cNvSpPr/>
          <p:nvPr/>
        </p:nvSpPr>
        <p:spPr>
          <a:xfrm>
            <a:off x="5432660" y="3993284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A815CD-5B60-41FA-BD29-1A8C625816B8}"/>
              </a:ext>
            </a:extLst>
          </p:cNvPr>
          <p:cNvSpPr/>
          <p:nvPr/>
        </p:nvSpPr>
        <p:spPr>
          <a:xfrm>
            <a:off x="6622986" y="1918860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50681-DB42-47D2-B06E-C84D3E4B849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 Logarithmic Loss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AC442-9216-49BE-B690-7930E68567B7}"/>
              </a:ext>
            </a:extLst>
          </p:cNvPr>
          <p:cNvSpPr/>
          <p:nvPr/>
        </p:nvSpPr>
        <p:spPr>
          <a:xfrm>
            <a:off x="8390467" y="4902200"/>
            <a:ext cx="3124200" cy="95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Noise Variance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computation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D7EAE-D1AA-462B-B92C-2A2BA996882D}"/>
              </a:ext>
            </a:extLst>
          </p:cNvPr>
          <p:cNvSpPr/>
          <p:nvPr/>
        </p:nvSpPr>
        <p:spPr>
          <a:xfrm>
            <a:off x="6419251" y="2620837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AE461-D6AA-4AAC-B6FA-F5F85F00AD6D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 Logarithmic Loss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825CA0-CD7B-42D6-A794-4772CBABDA24}"/>
              </a:ext>
            </a:extLst>
          </p:cNvPr>
          <p:cNvSpPr/>
          <p:nvPr/>
        </p:nvSpPr>
        <p:spPr>
          <a:xfrm>
            <a:off x="8390467" y="4902200"/>
            <a:ext cx="3124200" cy="95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 Logarithmic Loss</a:t>
            </a:r>
          </a:p>
          <a:p>
            <a:r>
              <a:rPr lang="en-US" sz="1400" dirty="0"/>
              <a:t>MSLL – Mean Standardized Logarithmic Loss</a:t>
            </a:r>
          </a:p>
          <a:p>
            <a:r>
              <a:rPr lang="en-US" sz="1400" dirty="0"/>
              <a:t>MSLLA – Mean Standardized Logarithmic Loss 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Noise Variance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Loss computation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Save intermediate results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4700-E62F-46EF-9226-1E4EE1D333F6}"/>
              </a:ext>
            </a:extLst>
          </p:cNvPr>
          <p:cNvSpPr/>
          <p:nvPr/>
        </p:nvSpPr>
        <p:spPr>
          <a:xfrm>
            <a:off x="6413236" y="3312918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FD1C9-8CBA-4019-810B-24AD90EB9CAF}"/>
              </a:ext>
            </a:extLst>
          </p:cNvPr>
          <p:cNvSpPr/>
          <p:nvPr/>
        </p:nvSpPr>
        <p:spPr>
          <a:xfrm>
            <a:off x="8390467" y="4902200"/>
            <a:ext cx="3124200" cy="95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8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BF3A3-5156-4702-A3B3-7AE234665C2B}"/>
              </a:ext>
            </a:extLst>
          </p:cNvPr>
          <p:cNvSpPr/>
          <p:nvPr/>
        </p:nvSpPr>
        <p:spPr>
          <a:xfrm>
            <a:off x="8288867" y="4885267"/>
            <a:ext cx="3132666" cy="8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21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kernel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266802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76A4E-8E2B-409B-89F3-B1E3C7A261FF}"/>
              </a:ext>
            </a:extLst>
          </p:cNvPr>
          <p:cNvSpPr/>
          <p:nvPr/>
        </p:nvSpPr>
        <p:spPr>
          <a:xfrm>
            <a:off x="8288867" y="4885267"/>
            <a:ext cx="3132666" cy="8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8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kernel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Partial reinitialization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338029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0D061-C741-4523-BEEC-C8F707BE0DE4}"/>
              </a:ext>
            </a:extLst>
          </p:cNvPr>
          <p:cNvSpPr/>
          <p:nvPr/>
        </p:nvSpPr>
        <p:spPr>
          <a:xfrm>
            <a:off x="8288867" y="4885267"/>
            <a:ext cx="3132666" cy="8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0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 Scaling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kernel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Partial reinitialization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Likelihood computation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4102192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34678-5F07-4004-915C-0C7EEAB9BB07}"/>
              </a:ext>
            </a:extLst>
          </p:cNvPr>
          <p:cNvSpPr/>
          <p:nvPr/>
        </p:nvSpPr>
        <p:spPr>
          <a:xfrm>
            <a:off x="8288867" y="4885267"/>
            <a:ext cx="3132666" cy="8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062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mode</a:t>
            </a:r>
          </a:p>
        </p:txBody>
      </p:sp>
    </p:spTree>
    <p:extLst>
      <p:ext uri="{BB962C8B-B14F-4D97-AF65-F5344CB8AC3E}">
        <p14:creationId xmlns:p14="http://schemas.microsoft.com/office/powerpoint/2010/main" val="1694026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Sim. – Gaussian Processes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mode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Switch model direction from fitting to prediction</a:t>
            </a:r>
          </a:p>
        </p:txBody>
      </p:sp>
    </p:spTree>
    <p:extLst>
      <p:ext uri="{BB962C8B-B14F-4D97-AF65-F5344CB8AC3E}">
        <p14:creationId xmlns:p14="http://schemas.microsoft.com/office/powerpoint/2010/main" val="327454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4017</Words>
  <Application>Microsoft Office PowerPoint</Application>
  <PresentationFormat>Widescreen</PresentationFormat>
  <Paragraphs>1165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Bachelor thesis</vt:lpstr>
      <vt:lpstr>Overview</vt:lpstr>
      <vt:lpstr>Overview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Characteristics</vt:lpstr>
      <vt:lpstr>Characteristics</vt:lpstr>
      <vt:lpstr>Characteristics</vt:lpstr>
      <vt:lpstr>Characteristics</vt:lpstr>
      <vt:lpstr>Characterization</vt:lpstr>
      <vt:lpstr>Characteristics</vt:lpstr>
      <vt:lpstr>Characteristics</vt:lpstr>
      <vt:lpstr>Characteristics</vt:lpstr>
      <vt:lpstr>Characteristics</vt:lpstr>
      <vt:lpstr>Data Adaption</vt:lpstr>
      <vt:lpstr>Data Adaption</vt:lpstr>
      <vt:lpstr>Data Adaption</vt:lpstr>
      <vt:lpstr>Data Adaption</vt:lpstr>
      <vt:lpstr>Data Adaption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Gaussian Processes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Simulation – Sensor Array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Sim. – Gaussian Processes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Testing Experiments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Wulf</dc:creator>
  <cp:lastModifiedBy>Tobias Wulf</cp:lastModifiedBy>
  <cp:revision>230</cp:revision>
  <cp:lastPrinted>2021-07-18T13:56:59Z</cp:lastPrinted>
  <dcterms:created xsi:type="dcterms:W3CDTF">2021-06-22T08:39:02Z</dcterms:created>
  <dcterms:modified xsi:type="dcterms:W3CDTF">2021-07-18T14:00:30Z</dcterms:modified>
</cp:coreProperties>
</file>